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1"/>
  </p:notesMasterIdLst>
  <p:sldIdLst>
    <p:sldId id="256" r:id="rId2"/>
    <p:sldId id="257" r:id="rId3"/>
    <p:sldId id="285" r:id="rId4"/>
    <p:sldId id="263" r:id="rId5"/>
    <p:sldId id="258" r:id="rId6"/>
    <p:sldId id="296" r:id="rId7"/>
    <p:sldId id="260" r:id="rId8"/>
    <p:sldId id="261" r:id="rId9"/>
    <p:sldId id="262" r:id="rId10"/>
    <p:sldId id="259" r:id="rId11"/>
    <p:sldId id="264" r:id="rId12"/>
    <p:sldId id="265" r:id="rId13"/>
    <p:sldId id="270" r:id="rId14"/>
    <p:sldId id="268" r:id="rId15"/>
    <p:sldId id="271" r:id="rId16"/>
    <p:sldId id="272" r:id="rId17"/>
    <p:sldId id="273" r:id="rId18"/>
    <p:sldId id="274" r:id="rId19"/>
    <p:sldId id="275" r:id="rId20"/>
    <p:sldId id="276" r:id="rId21"/>
    <p:sldId id="266" r:id="rId22"/>
    <p:sldId id="277" r:id="rId23"/>
    <p:sldId id="278" r:id="rId24"/>
    <p:sldId id="280" r:id="rId25"/>
    <p:sldId id="297" r:id="rId26"/>
    <p:sldId id="281" r:id="rId27"/>
    <p:sldId id="304" r:id="rId28"/>
    <p:sldId id="305" r:id="rId29"/>
    <p:sldId id="306" r:id="rId30"/>
    <p:sldId id="307" r:id="rId31"/>
    <p:sldId id="308" r:id="rId32"/>
    <p:sldId id="309" r:id="rId33"/>
    <p:sldId id="310" r:id="rId34"/>
    <p:sldId id="311" r:id="rId35"/>
    <p:sldId id="313" r:id="rId36"/>
    <p:sldId id="314" r:id="rId37"/>
    <p:sldId id="315" r:id="rId38"/>
    <p:sldId id="298" r:id="rId39"/>
    <p:sldId id="317" r:id="rId40"/>
    <p:sldId id="318" r:id="rId41"/>
    <p:sldId id="323" r:id="rId42"/>
    <p:sldId id="322" r:id="rId43"/>
    <p:sldId id="324" r:id="rId44"/>
    <p:sldId id="325" r:id="rId45"/>
    <p:sldId id="326" r:id="rId46"/>
    <p:sldId id="327" r:id="rId47"/>
    <p:sldId id="328" r:id="rId48"/>
    <p:sldId id="329" r:id="rId49"/>
    <p:sldId id="316" r:id="rId50"/>
    <p:sldId id="319" r:id="rId51"/>
    <p:sldId id="320" r:id="rId52"/>
    <p:sldId id="321" r:id="rId53"/>
    <p:sldId id="299" r:id="rId54"/>
    <p:sldId id="300" r:id="rId55"/>
    <p:sldId id="301" r:id="rId56"/>
    <p:sldId id="303" r:id="rId57"/>
    <p:sldId id="302" r:id="rId58"/>
    <p:sldId id="295" r:id="rId59"/>
    <p:sldId id="282" r:id="rId60"/>
    <p:sldId id="286" r:id="rId61"/>
    <p:sldId id="287" r:id="rId62"/>
    <p:sldId id="283" r:id="rId63"/>
    <p:sldId id="284" r:id="rId64"/>
    <p:sldId id="288" r:id="rId65"/>
    <p:sldId id="289" r:id="rId66"/>
    <p:sldId id="290" r:id="rId67"/>
    <p:sldId id="291" r:id="rId68"/>
    <p:sldId id="293" r:id="rId69"/>
    <p:sldId id="294" r:id="rId7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64"/>
    <p:restoredTop sz="94780"/>
  </p:normalViewPr>
  <p:slideViewPr>
    <p:cSldViewPr snapToGrid="0" snapToObjects="1">
      <p:cViewPr varScale="1">
        <p:scale>
          <a:sx n="88" d="100"/>
          <a:sy n="88" d="100"/>
        </p:scale>
        <p:origin x="176" y="8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10E82D-7F13-3448-AC76-B9D1AD7DE558}" type="datetimeFigureOut">
              <a:rPr lang="en-US" smtClean="0"/>
              <a:t>10/28/20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6C15CF-CBD5-714E-A6EC-A9CA7E99EB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6837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6C15CF-CBD5-714E-A6EC-A9CA7E99EB2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6601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6C15CF-CBD5-714E-A6EC-A9CA7E99EB21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3371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6C15CF-CBD5-714E-A6EC-A9CA7E99EB21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4933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6C15CF-CBD5-714E-A6EC-A9CA7E99EB21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0308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6C15CF-CBD5-714E-A6EC-A9CA7E99EB21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0107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02D1E-E37F-E54A-8351-6EB82F01FE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F628C0-4DF2-3B42-ABF1-D2AC0A3C7C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D1F02F-E529-3744-9160-7591ACE1B7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9D94E-EA0C-A343-9123-5B6920E16F52}" type="datetimeFigureOut">
              <a:rPr lang="en-US" smtClean="0"/>
              <a:t>10/28/20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78163D-02CD-2B45-B33C-114D057E26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0FB7CB-2A6C-474B-AB86-314177EA76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BC08D-D643-D54D-85D8-A9E2F22F47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0155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49324B-4E61-9D4B-8553-10C340F546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0C6B86-9254-4C47-9A74-7E5D545E9C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13AF2E-07AB-9348-991B-4430639864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9D94E-EA0C-A343-9123-5B6920E16F52}" type="datetimeFigureOut">
              <a:rPr lang="en-US" smtClean="0"/>
              <a:t>10/28/20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4ECAE2-8E2B-E145-B02C-3FFDC2A4F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7A7578-6E42-D14F-AF29-58C6DD79D8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BC08D-D643-D54D-85D8-A9E2F22F47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141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4A7DF88-6D06-AD40-A06C-C809A9E8D6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A12FF0-764D-C44F-B376-F0D921FE01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4C4D00-C49B-7E4E-B8F3-2EC9733A70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9D94E-EA0C-A343-9123-5B6920E16F52}" type="datetimeFigureOut">
              <a:rPr lang="en-US" smtClean="0"/>
              <a:t>10/28/20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B076D2-C04E-7D42-9B04-659573D923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D97B47-CBF7-D14F-B5A7-9E2AA0D47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BC08D-D643-D54D-85D8-A9E2F22F47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7526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4FB24C-E54D-D942-A6C2-3646872536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62EEF7-342F-894F-8424-CFE3F74351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6FF2C4-BE2B-7947-AACA-2834CD4353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9D94E-EA0C-A343-9123-5B6920E16F52}" type="datetimeFigureOut">
              <a:rPr lang="en-US" smtClean="0"/>
              <a:t>10/28/20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20C776-8CD2-EA46-B22A-4705BD7CF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16039B-3822-3A45-9728-744A61B7F6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BC08D-D643-D54D-85D8-A9E2F22F47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2954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66FD7-27AE-294D-AD86-1835BB467C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AF0C98-2C74-274B-AC9F-3EE98FAA9A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E15F02-6CF4-4D4A-BB2C-EEFD19D3CF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9D94E-EA0C-A343-9123-5B6920E16F52}" type="datetimeFigureOut">
              <a:rPr lang="en-US" smtClean="0"/>
              <a:t>10/28/20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E77524-5CA4-254F-9BC4-C0D6685DCB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D20FCB-3ED3-EF4F-A6FD-C39580A82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BC08D-D643-D54D-85D8-A9E2F22F47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509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4C7799-CF00-F94E-BD04-AF0D23E72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2A2111-45BD-8E4A-A791-24376086B3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3F47A-6B81-C74A-B9D5-3B3FE667A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1AA226-274A-D044-B200-33A8515D5C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9D94E-EA0C-A343-9123-5B6920E16F52}" type="datetimeFigureOut">
              <a:rPr lang="en-US" smtClean="0"/>
              <a:t>10/28/20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793B76-8583-164E-90D8-EDA4AD8BD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B459FC-0A91-0E42-9500-0224C09851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BC08D-D643-D54D-85D8-A9E2F22F47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3147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C96ED-B4D7-6440-91D4-DC50DD8D55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D5A07B-771D-6140-900E-B6F4DDFF84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A63886-323D-7641-B7F9-C97F10A5F2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8FD96A-7CD9-B349-A5D5-E6773E47D7B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648CAD8-49B4-C444-A7DA-2A1E58EA025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7C11B27-2A0E-4347-BA1A-73CCFC7F95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9D94E-EA0C-A343-9123-5B6920E16F52}" type="datetimeFigureOut">
              <a:rPr lang="en-US" smtClean="0"/>
              <a:t>10/28/20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4E9DF6A-4CC7-F34E-B1D1-266692D735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EFA48A2-8F26-1D44-ACC8-C88020671A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BC08D-D643-D54D-85D8-A9E2F22F47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7518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2F7A5-3388-7743-A7BD-CC8DF24DD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28ADDCE-3D8F-7E4F-A8AD-16CF4F7C9A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9D94E-EA0C-A343-9123-5B6920E16F52}" type="datetimeFigureOut">
              <a:rPr lang="en-US" smtClean="0"/>
              <a:t>10/28/20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B13B49-F508-D848-BCF1-67EB00FE7A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AB630E-CAEA-954E-BB7F-5998E32EC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BC08D-D643-D54D-85D8-A9E2F22F47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0674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BAC9A7C-B4DE-5D4D-8EF0-72AE15B9A6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9D94E-EA0C-A343-9123-5B6920E16F52}" type="datetimeFigureOut">
              <a:rPr lang="en-US" smtClean="0"/>
              <a:t>10/28/20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281703A-9CCA-A54A-B30A-22674CB831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E3DF9E-0853-5B49-A337-EC8D88A52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BC08D-D643-D54D-85D8-A9E2F22F47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1008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1FABCE-9069-D346-B4B1-F49A6D3BA1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4DF858-8467-564F-A4D8-6EC191EBEA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4B4843-6F29-D344-8DC4-DDD1CE30AA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8D9E85-999A-6545-B6F2-7E39B0A670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9D94E-EA0C-A343-9123-5B6920E16F52}" type="datetimeFigureOut">
              <a:rPr lang="en-US" smtClean="0"/>
              <a:t>10/28/20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251AEB-8522-8E49-B9E2-8363514D71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F025EB-D779-B349-A128-44F74C7A0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BC08D-D643-D54D-85D8-A9E2F22F47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2416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7EB3CA-7216-FB44-86D3-32AAA5D17D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4FCF6E9-6CAE-DA42-BBF2-DEDA4FBC249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4E96E0-9D2E-034A-95D9-34C50F111F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794B87-4980-3943-914F-FF0CA48EF0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9D94E-EA0C-A343-9123-5B6920E16F52}" type="datetimeFigureOut">
              <a:rPr lang="en-US" smtClean="0"/>
              <a:t>10/28/20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9A1391-73DC-0343-BDEF-4DC6DD9CFA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7AC85B-BC83-A54E-BA12-A319771AEC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BC08D-D643-D54D-85D8-A9E2F22F47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7246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41C3DD7-1FCE-FA44-859E-335A9D0D8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B6D114-A427-0641-9A8A-3E22B2AC87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F517A6-D68B-5149-85B2-9DDC66B5D1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19D94E-EA0C-A343-9123-5B6920E16F52}" type="datetimeFigureOut">
              <a:rPr lang="en-US" smtClean="0"/>
              <a:t>10/28/20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CD2287-37AA-1043-A8BE-2CA9CC0EAF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CA5125-4B27-8E4F-A292-D866FB0D92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4BC08D-D643-D54D-85D8-A9E2F22F47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6709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27DAD-967A-EE4A-A324-73C6769766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49115" y="1736068"/>
            <a:ext cx="9493770" cy="238760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Convergence of compositional task structure in humans and artificial neural networks</a:t>
            </a:r>
          </a:p>
        </p:txBody>
      </p:sp>
    </p:spTree>
    <p:extLst>
      <p:ext uri="{BB962C8B-B14F-4D97-AF65-F5344CB8AC3E}">
        <p14:creationId xmlns:p14="http://schemas.microsoft.com/office/powerpoint/2010/main" val="11244266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738AA8-BE64-444C-A4B8-B1AEF481D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Analysis 2 - ANN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A5432F-0A54-644C-A106-85F27E4204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Model appears to reuse learned components to that enables it to generalize and perform novel tasks significantly above chance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53846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12102A-C84B-A448-9DDF-CAACC7EBC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132556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Do pretrained, compositional ANNs have more efficient (lower dimensional) representations?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D04E7E-5815-B347-A228-C001F0048D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500" y="1590891"/>
            <a:ext cx="10795000" cy="4941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0068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12102A-C84B-A448-9DDF-CAACC7EBC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1467475" cy="1325563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Do pretrained, compositional ANNs have more efficient (lower dimensional) representations?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7D93B04-8997-4C42-AB2C-428FBAE3FB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6450" y="1911350"/>
            <a:ext cx="5499100" cy="361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981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24819F-BEF7-5242-896A-8ECEC2A900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3062288"/>
            <a:ext cx="10515600" cy="1500187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is the benefit of compressed, lower dimensional representations of the task context? </a:t>
            </a:r>
          </a:p>
          <a:p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 compressed context representations influence behavioral representations?</a:t>
            </a:r>
          </a:p>
        </p:txBody>
      </p:sp>
    </p:spTree>
    <p:extLst>
      <p:ext uri="{BB962C8B-B14F-4D97-AF65-F5344CB8AC3E}">
        <p14:creationId xmlns:p14="http://schemas.microsoft.com/office/powerpoint/2010/main" val="6996756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12102A-C84B-A448-9DDF-CAACC7EBC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1325563"/>
          </a:xfrm>
        </p:spPr>
        <p:txBody>
          <a:bodyPr>
            <a:no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Do pretrained, compositional ANNs have higher dimensional behavioral representations (also have higher decoding accuracies)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83381B-5984-324F-A6FF-5491B5C1CE41}"/>
              </a:ext>
            </a:extLst>
          </p:cNvPr>
          <p:cNvSpPr txBox="1"/>
          <p:nvPr/>
        </p:nvSpPr>
        <p:spPr>
          <a:xfrm>
            <a:off x="412393" y="6172200"/>
            <a:ext cx="11367214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Suggests abstract, compositional representations are useful for extracting relevant behavioral representations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9DC6C7-F1C3-714E-8FDA-770F567AA5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6450" y="1619250"/>
            <a:ext cx="5499100" cy="361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9147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4E5534-6773-7A4A-8495-3C5D1347D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Hypothesis / Prediction from model?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0E33D7-7F12-C24F-9DA1-32E8831ECC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Makes 2 predictions: Increased compositionality leads to…</a:t>
            </a:r>
          </a:p>
          <a:p>
            <a:pPr marL="514350" indent="-514350" algn="ctr"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Improved behavioral representations for decoding</a:t>
            </a:r>
          </a:p>
          <a:p>
            <a:pPr marL="514350" indent="-514350" algn="ctr"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Lower dimensional context representations</a:t>
            </a:r>
          </a:p>
          <a:p>
            <a:pPr marL="514350" indent="-514350" algn="ctr">
              <a:buAutoNum type="arabicPeriod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r>
              <a:rPr lang="en-US" b="1" i="1" dirty="0">
                <a:latin typeface="Arial" panose="020B0604020202020204" pitchFamily="34" charset="0"/>
                <a:cs typeface="Arial" panose="020B0604020202020204" pitchFamily="34" charset="0"/>
              </a:rPr>
              <a:t>Can be tested in empirical data by evaluating </a:t>
            </a:r>
            <a:r>
              <a:rPr lang="en-US" b="1" i="1" dirty="0" err="1">
                <a:latin typeface="Arial" panose="020B0604020202020204" pitchFamily="34" charset="0"/>
                <a:cs typeface="Arial" panose="020B0604020202020204" pitchFamily="34" charset="0"/>
              </a:rPr>
              <a:t>decodability</a:t>
            </a:r>
            <a:r>
              <a:rPr lang="en-US" b="1" i="1" dirty="0">
                <a:latin typeface="Arial" panose="020B0604020202020204" pitchFamily="34" charset="0"/>
                <a:cs typeface="Arial" panose="020B0604020202020204" pitchFamily="34" charset="0"/>
              </a:rPr>
              <a:t> of context and response (separately) as a function of rule presentation</a:t>
            </a:r>
          </a:p>
          <a:p>
            <a:pPr marL="0" indent="0" algn="ctr">
              <a:buNone/>
            </a:pPr>
            <a:endParaRPr lang="en-US" b="1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r>
              <a:rPr lang="en-US" b="1" i="1" dirty="0">
                <a:latin typeface="Arial" panose="020B0604020202020204" pitchFamily="34" charset="0"/>
                <a:cs typeface="Arial" panose="020B0604020202020204" pitchFamily="34" charset="0"/>
              </a:rPr>
              <a:t>*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perhaps can serve as a hypothesis/explanation as to why PFC areas have such low decoding accuracies of context info</a:t>
            </a:r>
            <a:endParaRPr lang="en-US" b="1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04047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F936C-E8E1-A448-B0E1-05DDD400A3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ANN experiment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EC740F-48B6-994D-8115-065241C977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656" y="1825625"/>
            <a:ext cx="11332564" cy="4351338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Iteratively train networks on 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n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practiced tasks, and test on 64 – 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novel tasks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Tests for ‘one shot learning’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If networks are learning compositionally, they should likely improve performance as 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n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increases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4 network types (all trained on 150 epochs)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ANN with pretraining (SGD)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ANN with pretraining (Adam)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ANN (SGD) – no pretraining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ANN (Adam) – no pretraining</a:t>
            </a:r>
          </a:p>
        </p:txBody>
      </p:sp>
    </p:spTree>
    <p:extLst>
      <p:ext uri="{BB962C8B-B14F-4D97-AF65-F5344CB8AC3E}">
        <p14:creationId xmlns:p14="http://schemas.microsoft.com/office/powerpoint/2010/main" val="11997659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81DDAD-FD72-F945-A3F7-B712779966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851399"/>
            <a:ext cx="10515600" cy="1706563"/>
          </a:xfrm>
        </p:spPr>
        <p:txBody>
          <a:bodyPr>
            <a:norm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Pretraining significantly improves performance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Networks without pretraining cannot perform the task very well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DE68245-9874-464C-93DC-C25CBCBE0F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4815" y="300038"/>
            <a:ext cx="6116228" cy="4398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2810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B2E14E-EF98-D049-96FA-4E1AC682F4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Earlier hypothesis: </a:t>
            </a:r>
          </a:p>
          <a:p>
            <a:pPr marL="0" indent="0" algn="ctr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Lower dimensional task context representations</a:t>
            </a:r>
          </a:p>
          <a:p>
            <a:pPr marL="0" indent="0" algn="ctr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</a:t>
            </a:r>
          </a:p>
          <a:p>
            <a:pPr marL="0" indent="0" algn="ctr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Higher dimensional response representations</a:t>
            </a:r>
          </a:p>
          <a:p>
            <a:pPr marL="0" indent="0" algn="ctr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  <a:sym typeface="Wingdings" pitchFamily="2" charset="2"/>
            </a:endParaRPr>
          </a:p>
          <a:p>
            <a:pPr marL="0" indent="0" algn="ctr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So, across training, does reduced context dimensionality correlate with response dimensionality?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249F363-B40F-624E-AAFA-F44F73F8F0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8341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8CEDADD-00E0-CC40-BC6C-87EA522146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113" y="1690688"/>
            <a:ext cx="5142975" cy="40199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8012862-5ACC-4E40-B13B-43633CD765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2456" y="1690688"/>
            <a:ext cx="5142975" cy="401991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88EC6F9-C7D5-D24F-AF0A-B26DABB18CCD}"/>
              </a:ext>
            </a:extLst>
          </p:cNvPr>
          <p:cNvSpPr txBox="1"/>
          <p:nvPr/>
        </p:nvSpPr>
        <p:spPr>
          <a:xfrm>
            <a:off x="2120900" y="1088290"/>
            <a:ext cx="23855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Adam + Pretraining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848935-DA9F-8049-9F1A-8C80727A2D47}"/>
              </a:ext>
            </a:extLst>
          </p:cNvPr>
          <p:cNvSpPr txBox="1"/>
          <p:nvPr/>
        </p:nvSpPr>
        <p:spPr>
          <a:xfrm>
            <a:off x="7281148" y="1111795"/>
            <a:ext cx="22717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SGD + Pretraining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E3082B-CB7B-A04D-96D7-61971CBFDEF4}"/>
              </a:ext>
            </a:extLst>
          </p:cNvPr>
          <p:cNvSpPr txBox="1"/>
          <p:nvPr/>
        </p:nvSpPr>
        <p:spPr>
          <a:xfrm>
            <a:off x="792753" y="6172200"/>
            <a:ext cx="10606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Unclear why there is this distinction… though Adam does train much more quickly/efficiently than SGD</a:t>
            </a:r>
          </a:p>
        </p:txBody>
      </p:sp>
    </p:spTree>
    <p:extLst>
      <p:ext uri="{BB962C8B-B14F-4D97-AF65-F5344CB8AC3E}">
        <p14:creationId xmlns:p14="http://schemas.microsoft.com/office/powerpoint/2010/main" val="17886247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4113E8-A881-E04C-A9CA-AD60A14F4F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Central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AB62FF-F4B2-B649-B389-804CCAA77E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Do human and artificial neural networks (ANNs) use the same computational strategies to perform compositional tasks?</a:t>
            </a:r>
          </a:p>
          <a:p>
            <a:pPr marL="514350" indent="-514350">
              <a:buFont typeface="+mj-lt"/>
              <a:buAutoNum type="arabicPeriod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b="1" u="sng" dirty="0">
                <a:latin typeface="Arial" panose="020B0604020202020204" pitchFamily="34" charset="0"/>
                <a:cs typeface="Arial" panose="020B0604020202020204" pitchFamily="34" charset="0"/>
              </a:rPr>
              <a:t>Specific questions: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ANNs can solve tasks in a multitude of ways. Do ANNs that learn tasks compositionally exhibit similar behaviors to human behavior?</a:t>
            </a:r>
          </a:p>
          <a:p>
            <a:pPr marL="514350" indent="-514350">
              <a:buFont typeface="+mj-lt"/>
              <a:buAutoNum type="arabicPeriod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Do ANNs that learn tasks compositionally exhibit similar internal representations to human brain representations?</a:t>
            </a:r>
          </a:p>
        </p:txBody>
      </p:sp>
    </p:spTree>
    <p:extLst>
      <p:ext uri="{BB962C8B-B14F-4D97-AF65-F5344CB8AC3E}">
        <p14:creationId xmlns:p14="http://schemas.microsoft.com/office/powerpoint/2010/main" val="4085611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3FBAC-5BAB-9E43-9D95-AB282690D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3F292B9-6715-D94A-8D84-8E2316E31F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Leads to a testable hypothesis in data: </a:t>
            </a:r>
          </a:p>
          <a:p>
            <a:pPr marL="0" indent="0" algn="ctr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Lower dimensional task context representations</a:t>
            </a:r>
          </a:p>
          <a:p>
            <a:pPr marL="0" indent="0" algn="ctr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</a:t>
            </a:r>
          </a:p>
          <a:p>
            <a:pPr marL="0" indent="0" algn="ctr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Higher dimensional response representations</a:t>
            </a:r>
          </a:p>
          <a:p>
            <a:pPr marL="0" indent="0" algn="ctr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  <a:sym typeface="Wingdings" pitchFamily="2" charset="2"/>
            </a:endParaRPr>
          </a:p>
          <a:p>
            <a:pPr marL="0" indent="0" algn="ctr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In prefrontal areas</a:t>
            </a:r>
          </a:p>
          <a:p>
            <a:pPr marL="0" indent="0" algn="ctr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  <a:sym typeface="Wingdings" pitchFamily="2" charset="2"/>
            </a:endParaRPr>
          </a:p>
          <a:p>
            <a:pPr marL="0" indent="0" algn="ctr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Can also evaluate how dimensionality is shaped across each presentation of a new rule</a:t>
            </a:r>
          </a:p>
        </p:txBody>
      </p:sp>
    </p:spTree>
    <p:extLst>
      <p:ext uri="{BB962C8B-B14F-4D97-AF65-F5344CB8AC3E}">
        <p14:creationId xmlns:p14="http://schemas.microsoft.com/office/powerpoint/2010/main" val="35446919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AFC67-3071-3C47-A748-283AC34456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2863"/>
            <a:ext cx="10515600" cy="1325563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Human behavioral data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A5240AB-DFC8-A842-9BA7-E1EDF3DBD3E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808" y="1368426"/>
            <a:ext cx="11342383" cy="2677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47C76591-B0EA-3D4B-9584-30B3A769EB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649" y="4124672"/>
            <a:ext cx="11602700" cy="2733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62596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2D117C-AFB2-EB4A-BCB2-58FFBC7364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287"/>
            <a:ext cx="12192000" cy="1325563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ANN equivalent of by-rule analysis – Adam x pretraining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7A535BD-1A57-8940-B6A9-718040E3294F}"/>
              </a:ext>
            </a:extLst>
          </p:cNvPr>
          <p:cNvSpPr/>
          <p:nvPr/>
        </p:nvSpPr>
        <p:spPr>
          <a:xfrm>
            <a:off x="1487487" y="5866884"/>
            <a:ext cx="92170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i="1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“both” and ”either” are significantly easier than ”</a:t>
            </a:r>
            <a:r>
              <a:rPr lang="en-US" b="1" i="1" dirty="0" err="1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notboth</a:t>
            </a:r>
            <a:r>
              <a:rPr lang="en-US" b="1" i="1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” and “neither”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8DCC076-BD86-AA4A-A028-4EA094E45A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67198"/>
            <a:ext cx="12192000" cy="3723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7750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2D117C-AFB2-EB4A-BCB2-58FFBC7364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287"/>
            <a:ext cx="12192000" cy="1325563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ANN equivalent of by-rule analysis – SGD x pretraining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7A535BD-1A57-8940-B6A9-718040E3294F}"/>
              </a:ext>
            </a:extLst>
          </p:cNvPr>
          <p:cNvSpPr/>
          <p:nvPr/>
        </p:nvSpPr>
        <p:spPr>
          <a:xfrm>
            <a:off x="1487487" y="5866884"/>
            <a:ext cx="92170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i="1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“both” and ”either” no longer show ”</a:t>
            </a:r>
            <a:r>
              <a:rPr lang="en-US" b="1" i="1" dirty="0" err="1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notboth</a:t>
            </a:r>
            <a:r>
              <a:rPr lang="en-US" b="1" i="1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” and “neither”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312F1D6-DC25-F049-84EE-2B5B920BD7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67198"/>
            <a:ext cx="12192000" cy="3723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9786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2D117C-AFB2-EB4A-BCB2-58FFBC7364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287"/>
            <a:ext cx="12192000" cy="1325563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ANN equivalent of by-rule analysis – Adam x no pretraining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7A535BD-1A57-8940-B6A9-718040E3294F}"/>
              </a:ext>
            </a:extLst>
          </p:cNvPr>
          <p:cNvSpPr/>
          <p:nvPr/>
        </p:nvSpPr>
        <p:spPr>
          <a:xfrm>
            <a:off x="1487487" y="5866884"/>
            <a:ext cx="92170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i="1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Without pretraining, you no longer see this distinction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64B24D0-68B2-7C47-8090-1BF9360E20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67198"/>
            <a:ext cx="12192000" cy="3723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2550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2D117C-AFB2-EB4A-BCB2-58FFBC7364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287"/>
            <a:ext cx="12192000" cy="1325563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ANN equivalent of by-rule analysis – SGD x no pretraining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7A535BD-1A57-8940-B6A9-718040E3294F}"/>
              </a:ext>
            </a:extLst>
          </p:cNvPr>
          <p:cNvSpPr/>
          <p:nvPr/>
        </p:nvSpPr>
        <p:spPr>
          <a:xfrm>
            <a:off x="1487487" y="5866884"/>
            <a:ext cx="92170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i="1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Without pretraining, you no longer see this distinction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CBAD0D2-F2A8-FE40-AC40-DA5A82E364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67198"/>
            <a:ext cx="12192000" cy="3723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5007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1E9F1-B966-2D44-A26C-1F1D06CCF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How are the task rule inputs modeled?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4B28B5F-8555-844D-9A62-F86DF5B174A3}"/>
              </a:ext>
            </a:extLst>
          </p:cNvPr>
          <p:cNvSpPr/>
          <p:nvPr/>
        </p:nvSpPr>
        <p:spPr>
          <a:xfrm>
            <a:off x="152400" y="4195580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F1AC7F5-F28C-FC4E-8C6E-25AF7529C2D3}"/>
              </a:ext>
            </a:extLst>
          </p:cNvPr>
          <p:cNvSpPr/>
          <p:nvPr/>
        </p:nvSpPr>
        <p:spPr>
          <a:xfrm>
            <a:off x="1092200" y="4195580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8F38291-5906-B643-92B2-3AF605683A51}"/>
              </a:ext>
            </a:extLst>
          </p:cNvPr>
          <p:cNvSpPr/>
          <p:nvPr/>
        </p:nvSpPr>
        <p:spPr>
          <a:xfrm>
            <a:off x="2070100" y="4195580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9FF1819-9F90-0548-AB87-8470900AD1A3}"/>
              </a:ext>
            </a:extLst>
          </p:cNvPr>
          <p:cNvSpPr/>
          <p:nvPr/>
        </p:nvSpPr>
        <p:spPr>
          <a:xfrm>
            <a:off x="3644900" y="4195580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97F51E5-CD7C-EB4B-BEBF-C9A4A22B2BF1}"/>
              </a:ext>
            </a:extLst>
          </p:cNvPr>
          <p:cNvSpPr/>
          <p:nvPr/>
        </p:nvSpPr>
        <p:spPr>
          <a:xfrm>
            <a:off x="4584700" y="4195580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DE59627-26CD-2E44-8718-B25D04BC30C7}"/>
              </a:ext>
            </a:extLst>
          </p:cNvPr>
          <p:cNvSpPr/>
          <p:nvPr/>
        </p:nvSpPr>
        <p:spPr>
          <a:xfrm>
            <a:off x="5562600" y="4195580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8EF619D-B88E-6F4C-8F1C-196DCEE0EA43}"/>
              </a:ext>
            </a:extLst>
          </p:cNvPr>
          <p:cNvSpPr/>
          <p:nvPr/>
        </p:nvSpPr>
        <p:spPr>
          <a:xfrm>
            <a:off x="6515100" y="4195580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BD30EF9-C2D3-3448-A61D-CBA199441EED}"/>
              </a:ext>
            </a:extLst>
          </p:cNvPr>
          <p:cNvSpPr/>
          <p:nvPr/>
        </p:nvSpPr>
        <p:spPr>
          <a:xfrm>
            <a:off x="8089900" y="4182880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5F6BFC5-757D-674E-B050-B755A610DAAE}"/>
              </a:ext>
            </a:extLst>
          </p:cNvPr>
          <p:cNvSpPr/>
          <p:nvPr/>
        </p:nvSpPr>
        <p:spPr>
          <a:xfrm>
            <a:off x="9029700" y="4182880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88E6F25-73FA-EE4D-B011-500EBAE5467A}"/>
              </a:ext>
            </a:extLst>
          </p:cNvPr>
          <p:cNvSpPr/>
          <p:nvPr/>
        </p:nvSpPr>
        <p:spPr>
          <a:xfrm>
            <a:off x="10007600" y="4182880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19C3D2E-A984-524D-B90E-C6AB2B12FE57}"/>
              </a:ext>
            </a:extLst>
          </p:cNvPr>
          <p:cNvSpPr/>
          <p:nvPr/>
        </p:nvSpPr>
        <p:spPr>
          <a:xfrm>
            <a:off x="10960100" y="4182880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75891A4-C153-3A44-A0F9-649250751029}"/>
              </a:ext>
            </a:extLst>
          </p:cNvPr>
          <p:cNvSpPr txBox="1"/>
          <p:nvPr/>
        </p:nvSpPr>
        <p:spPr>
          <a:xfrm>
            <a:off x="989365" y="5286764"/>
            <a:ext cx="10038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Logic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0436025-1408-BB42-8407-76AC861D8231}"/>
              </a:ext>
            </a:extLst>
          </p:cNvPr>
          <p:cNvSpPr txBox="1"/>
          <p:nvPr/>
        </p:nvSpPr>
        <p:spPr>
          <a:xfrm>
            <a:off x="4862729" y="5286764"/>
            <a:ext cx="13997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Sensory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4827275-07E5-844F-B61B-8D636DA28065}"/>
              </a:ext>
            </a:extLst>
          </p:cNvPr>
          <p:cNvSpPr txBox="1"/>
          <p:nvPr/>
        </p:nvSpPr>
        <p:spPr>
          <a:xfrm>
            <a:off x="9436100" y="5291229"/>
            <a:ext cx="10390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Motor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39152A9-A296-B443-A4F3-247A024E8756}"/>
              </a:ext>
            </a:extLst>
          </p:cNvPr>
          <p:cNvSpPr txBox="1"/>
          <p:nvPr/>
        </p:nvSpPr>
        <p:spPr>
          <a:xfrm>
            <a:off x="260544" y="4417314"/>
            <a:ext cx="5838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both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D38021E-7F57-F74D-95B6-F194AF391ED6}"/>
              </a:ext>
            </a:extLst>
          </p:cNvPr>
          <p:cNvSpPr txBox="1"/>
          <p:nvPr/>
        </p:nvSpPr>
        <p:spPr>
          <a:xfrm>
            <a:off x="1149913" y="4417314"/>
            <a:ext cx="6976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either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ABF7B37-5943-8346-A897-C9B74F8C03F9}"/>
              </a:ext>
            </a:extLst>
          </p:cNvPr>
          <p:cNvSpPr txBox="1"/>
          <p:nvPr/>
        </p:nvSpPr>
        <p:spPr>
          <a:xfrm>
            <a:off x="2240754" y="4417314"/>
            <a:ext cx="4700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not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98E53D8-7D1C-754A-AF38-07321C656476}"/>
              </a:ext>
            </a:extLst>
          </p:cNvPr>
          <p:cNvSpPr txBox="1"/>
          <p:nvPr/>
        </p:nvSpPr>
        <p:spPr>
          <a:xfrm>
            <a:off x="3821404" y="4417314"/>
            <a:ext cx="4812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red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73B0C28-C86E-9E4B-BCE9-F63E2E667EE8}"/>
              </a:ext>
            </a:extLst>
          </p:cNvPr>
          <p:cNvSpPr txBox="1"/>
          <p:nvPr/>
        </p:nvSpPr>
        <p:spPr>
          <a:xfrm>
            <a:off x="4580508" y="4417314"/>
            <a:ext cx="8338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vertical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BAD9D36-8B54-8C46-AB6F-41EF2F64134D}"/>
              </a:ext>
            </a:extLst>
          </p:cNvPr>
          <p:cNvSpPr txBox="1"/>
          <p:nvPr/>
        </p:nvSpPr>
        <p:spPr>
          <a:xfrm>
            <a:off x="5677963" y="4420731"/>
            <a:ext cx="5709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high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38360C1-F0EB-C74A-881F-FF62EC425BDF}"/>
              </a:ext>
            </a:extLst>
          </p:cNvPr>
          <p:cNvSpPr txBox="1"/>
          <p:nvPr/>
        </p:nvSpPr>
        <p:spPr>
          <a:xfrm>
            <a:off x="6441116" y="4432415"/>
            <a:ext cx="9605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constant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AF471BD-1D54-6B45-8C56-F224F3BC983A}"/>
              </a:ext>
            </a:extLst>
          </p:cNvPr>
          <p:cNvSpPr txBox="1"/>
          <p:nvPr/>
        </p:nvSpPr>
        <p:spPr>
          <a:xfrm>
            <a:off x="8205761" y="4404614"/>
            <a:ext cx="5597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lmid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A398783-3373-4349-ABDF-A365629CC616}"/>
              </a:ext>
            </a:extLst>
          </p:cNvPr>
          <p:cNvSpPr txBox="1"/>
          <p:nvPr/>
        </p:nvSpPr>
        <p:spPr>
          <a:xfrm>
            <a:off x="9185069" y="4417314"/>
            <a:ext cx="5020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lind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5AF6992-D3ED-FD4D-BFB2-005FFEBAB931}"/>
              </a:ext>
            </a:extLst>
          </p:cNvPr>
          <p:cNvSpPr txBox="1"/>
          <p:nvPr/>
        </p:nvSpPr>
        <p:spPr>
          <a:xfrm>
            <a:off x="10146747" y="4432415"/>
            <a:ext cx="5838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rmid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1A0A004-488B-3D42-BB14-6E6CA9C2AD8E}"/>
              </a:ext>
            </a:extLst>
          </p:cNvPr>
          <p:cNvSpPr txBox="1"/>
          <p:nvPr/>
        </p:nvSpPr>
        <p:spPr>
          <a:xfrm>
            <a:off x="11103567" y="4432415"/>
            <a:ext cx="5261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rind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29CA3B7B-B602-7C42-A1E3-006BE95FE2AB}"/>
              </a:ext>
            </a:extLst>
          </p:cNvPr>
          <p:cNvCxnSpPr>
            <a:cxnSpLocks/>
          </p:cNvCxnSpPr>
          <p:nvPr/>
        </p:nvCxnSpPr>
        <p:spPr>
          <a:xfrm flipV="1">
            <a:off x="1498600" y="2773180"/>
            <a:ext cx="0" cy="1422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05EBFCF-FA20-E34F-8A42-3FB458C8EFAA}"/>
              </a:ext>
            </a:extLst>
          </p:cNvPr>
          <p:cNvCxnSpPr>
            <a:cxnSpLocks/>
          </p:cNvCxnSpPr>
          <p:nvPr/>
        </p:nvCxnSpPr>
        <p:spPr>
          <a:xfrm flipV="1">
            <a:off x="2477836" y="2773180"/>
            <a:ext cx="0" cy="1422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DE2269D4-35CB-0B45-A305-6BB03ABB4F15}"/>
              </a:ext>
            </a:extLst>
          </p:cNvPr>
          <p:cNvCxnSpPr>
            <a:cxnSpLocks/>
          </p:cNvCxnSpPr>
          <p:nvPr/>
        </p:nvCxnSpPr>
        <p:spPr>
          <a:xfrm flipV="1">
            <a:off x="558800" y="2773180"/>
            <a:ext cx="0" cy="1422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00DD8FF8-4E91-E248-AD50-E1051F592C50}"/>
              </a:ext>
            </a:extLst>
          </p:cNvPr>
          <p:cNvCxnSpPr>
            <a:cxnSpLocks/>
          </p:cNvCxnSpPr>
          <p:nvPr/>
        </p:nvCxnSpPr>
        <p:spPr>
          <a:xfrm flipV="1">
            <a:off x="4984221" y="2760480"/>
            <a:ext cx="0" cy="1422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6BF25907-59D2-1642-83BF-69D9EC55A92E}"/>
              </a:ext>
            </a:extLst>
          </p:cNvPr>
          <p:cNvCxnSpPr>
            <a:cxnSpLocks/>
          </p:cNvCxnSpPr>
          <p:nvPr/>
        </p:nvCxnSpPr>
        <p:spPr>
          <a:xfrm flipV="1">
            <a:off x="5963457" y="2760480"/>
            <a:ext cx="0" cy="1422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2FDD2400-FF98-6E4B-BA3A-A861FC53F5E2}"/>
              </a:ext>
            </a:extLst>
          </p:cNvPr>
          <p:cNvCxnSpPr>
            <a:cxnSpLocks/>
          </p:cNvCxnSpPr>
          <p:nvPr/>
        </p:nvCxnSpPr>
        <p:spPr>
          <a:xfrm flipV="1">
            <a:off x="4044421" y="2760480"/>
            <a:ext cx="0" cy="1422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8DC66E08-980A-224F-9C1E-82DBECDA5C1E}"/>
              </a:ext>
            </a:extLst>
          </p:cNvPr>
          <p:cNvCxnSpPr>
            <a:cxnSpLocks/>
          </p:cNvCxnSpPr>
          <p:nvPr/>
        </p:nvCxnSpPr>
        <p:spPr>
          <a:xfrm flipV="1">
            <a:off x="9426731" y="2773180"/>
            <a:ext cx="0" cy="1422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6C197B0B-9FEE-F34A-8A40-1E8339CA6BFF}"/>
              </a:ext>
            </a:extLst>
          </p:cNvPr>
          <p:cNvCxnSpPr>
            <a:cxnSpLocks/>
          </p:cNvCxnSpPr>
          <p:nvPr/>
        </p:nvCxnSpPr>
        <p:spPr>
          <a:xfrm flipV="1">
            <a:off x="10405967" y="2773180"/>
            <a:ext cx="0" cy="1422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F832E4AE-E80A-C248-AF2E-30247D933C79}"/>
              </a:ext>
            </a:extLst>
          </p:cNvPr>
          <p:cNvCxnSpPr>
            <a:cxnSpLocks/>
          </p:cNvCxnSpPr>
          <p:nvPr/>
        </p:nvCxnSpPr>
        <p:spPr>
          <a:xfrm flipV="1">
            <a:off x="8486931" y="2773180"/>
            <a:ext cx="0" cy="1422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00E68D35-CC7B-8A46-AF62-0821204021A1}"/>
              </a:ext>
            </a:extLst>
          </p:cNvPr>
          <p:cNvCxnSpPr>
            <a:cxnSpLocks/>
          </p:cNvCxnSpPr>
          <p:nvPr/>
        </p:nvCxnSpPr>
        <p:spPr>
          <a:xfrm flipV="1">
            <a:off x="6921245" y="2760480"/>
            <a:ext cx="0" cy="1422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05235C35-3866-A945-A4C8-7C3808283F15}"/>
              </a:ext>
            </a:extLst>
          </p:cNvPr>
          <p:cNvCxnSpPr>
            <a:cxnSpLocks/>
          </p:cNvCxnSpPr>
          <p:nvPr/>
        </p:nvCxnSpPr>
        <p:spPr>
          <a:xfrm flipV="1">
            <a:off x="11366500" y="2773180"/>
            <a:ext cx="0" cy="1422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56282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40454-94B0-734A-A44A-8BA6114EA2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lang="en-US" dirty="0"/>
              <a:t>How are simple/primitive tasks modeled?</a:t>
            </a:r>
            <a:br>
              <a:rPr lang="en-US" dirty="0"/>
            </a:br>
            <a:r>
              <a:rPr lang="en-US" i="1" dirty="0"/>
              <a:t>Logical-sensory primitive task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84F33E16-FB25-BA42-9845-A0484C838BC5}"/>
              </a:ext>
            </a:extLst>
          </p:cNvPr>
          <p:cNvSpPr/>
          <p:nvPr/>
        </p:nvSpPr>
        <p:spPr>
          <a:xfrm>
            <a:off x="152400" y="1757179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DA20E9A7-EB5B-D745-9FBE-A570D5BAF636}"/>
              </a:ext>
            </a:extLst>
          </p:cNvPr>
          <p:cNvSpPr/>
          <p:nvPr/>
        </p:nvSpPr>
        <p:spPr>
          <a:xfrm>
            <a:off x="1092200" y="1757179"/>
            <a:ext cx="812800" cy="8128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80638365-BEF5-7E4C-9B90-0B3DCF5E43A3}"/>
              </a:ext>
            </a:extLst>
          </p:cNvPr>
          <p:cNvSpPr/>
          <p:nvPr/>
        </p:nvSpPr>
        <p:spPr>
          <a:xfrm>
            <a:off x="2070100" y="1757179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CC2BF68C-540A-714A-A85F-68168489ADDD}"/>
              </a:ext>
            </a:extLst>
          </p:cNvPr>
          <p:cNvSpPr/>
          <p:nvPr/>
        </p:nvSpPr>
        <p:spPr>
          <a:xfrm>
            <a:off x="3644900" y="1757179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098C11AB-5989-4143-8165-9A01079278E7}"/>
              </a:ext>
            </a:extLst>
          </p:cNvPr>
          <p:cNvSpPr/>
          <p:nvPr/>
        </p:nvSpPr>
        <p:spPr>
          <a:xfrm>
            <a:off x="4584700" y="1757179"/>
            <a:ext cx="812800" cy="8128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025C2928-055F-6241-9C67-596C94B650B4}"/>
              </a:ext>
            </a:extLst>
          </p:cNvPr>
          <p:cNvSpPr/>
          <p:nvPr/>
        </p:nvSpPr>
        <p:spPr>
          <a:xfrm>
            <a:off x="5562600" y="1757179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F8B61204-E926-0C45-BBA3-5E1B77003E50}"/>
              </a:ext>
            </a:extLst>
          </p:cNvPr>
          <p:cNvSpPr/>
          <p:nvPr/>
        </p:nvSpPr>
        <p:spPr>
          <a:xfrm>
            <a:off x="6515100" y="1757179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E2AD05FF-D24B-B04F-BFFD-D3A718B0C216}"/>
              </a:ext>
            </a:extLst>
          </p:cNvPr>
          <p:cNvSpPr/>
          <p:nvPr/>
        </p:nvSpPr>
        <p:spPr>
          <a:xfrm>
            <a:off x="8089900" y="1744479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3FAD4C3F-A2CC-B74B-A417-9F479BE5F5D0}"/>
              </a:ext>
            </a:extLst>
          </p:cNvPr>
          <p:cNvSpPr/>
          <p:nvPr/>
        </p:nvSpPr>
        <p:spPr>
          <a:xfrm>
            <a:off x="9029700" y="1744479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8DE065B8-AC7F-524C-A04C-E690867BAD41}"/>
              </a:ext>
            </a:extLst>
          </p:cNvPr>
          <p:cNvSpPr/>
          <p:nvPr/>
        </p:nvSpPr>
        <p:spPr>
          <a:xfrm>
            <a:off x="10007600" y="1744479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FD89708F-07C2-1342-A012-91EF799C107F}"/>
              </a:ext>
            </a:extLst>
          </p:cNvPr>
          <p:cNvSpPr/>
          <p:nvPr/>
        </p:nvSpPr>
        <p:spPr>
          <a:xfrm>
            <a:off x="10960100" y="1744479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8082492-6FC1-5041-8AB8-B9A622617795}"/>
              </a:ext>
            </a:extLst>
          </p:cNvPr>
          <p:cNvSpPr txBox="1"/>
          <p:nvPr/>
        </p:nvSpPr>
        <p:spPr>
          <a:xfrm>
            <a:off x="989365" y="2848363"/>
            <a:ext cx="10038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Logic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6F50790-E1A2-7C4F-AA76-4F9EF7FED8EA}"/>
              </a:ext>
            </a:extLst>
          </p:cNvPr>
          <p:cNvSpPr txBox="1"/>
          <p:nvPr/>
        </p:nvSpPr>
        <p:spPr>
          <a:xfrm>
            <a:off x="4862729" y="2848363"/>
            <a:ext cx="13997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Sensory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CC1D713-A8A2-7742-AD27-630F9B2AAF09}"/>
              </a:ext>
            </a:extLst>
          </p:cNvPr>
          <p:cNvSpPr txBox="1"/>
          <p:nvPr/>
        </p:nvSpPr>
        <p:spPr>
          <a:xfrm>
            <a:off x="9436100" y="2852828"/>
            <a:ext cx="10390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Motor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86FADF8-6579-A04E-92F6-7B3BE64C49B1}"/>
              </a:ext>
            </a:extLst>
          </p:cNvPr>
          <p:cNvSpPr txBox="1"/>
          <p:nvPr/>
        </p:nvSpPr>
        <p:spPr>
          <a:xfrm>
            <a:off x="260544" y="1978913"/>
            <a:ext cx="5838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both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2CBC1A6-694E-6441-8FBC-C6A527BAD659}"/>
              </a:ext>
            </a:extLst>
          </p:cNvPr>
          <p:cNvSpPr txBox="1"/>
          <p:nvPr/>
        </p:nvSpPr>
        <p:spPr>
          <a:xfrm>
            <a:off x="1149913" y="1978913"/>
            <a:ext cx="6976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either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B588FC5-1FBF-B540-A537-29D77447855E}"/>
              </a:ext>
            </a:extLst>
          </p:cNvPr>
          <p:cNvSpPr txBox="1"/>
          <p:nvPr/>
        </p:nvSpPr>
        <p:spPr>
          <a:xfrm>
            <a:off x="2240754" y="1978913"/>
            <a:ext cx="4700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not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3908B47-5453-4E44-99D4-18C30EEA76AC}"/>
              </a:ext>
            </a:extLst>
          </p:cNvPr>
          <p:cNvSpPr txBox="1"/>
          <p:nvPr/>
        </p:nvSpPr>
        <p:spPr>
          <a:xfrm>
            <a:off x="3821404" y="1978913"/>
            <a:ext cx="4812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red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1711B9C-7AB5-5746-AEED-8B7B704B4442}"/>
              </a:ext>
            </a:extLst>
          </p:cNvPr>
          <p:cNvSpPr txBox="1"/>
          <p:nvPr/>
        </p:nvSpPr>
        <p:spPr>
          <a:xfrm>
            <a:off x="4580508" y="1978913"/>
            <a:ext cx="8338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vertical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488885B-2FB6-9547-979C-4C4CAA435653}"/>
              </a:ext>
            </a:extLst>
          </p:cNvPr>
          <p:cNvSpPr txBox="1"/>
          <p:nvPr/>
        </p:nvSpPr>
        <p:spPr>
          <a:xfrm>
            <a:off x="5677963" y="1982330"/>
            <a:ext cx="5709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high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B2905B5-CE78-BE41-A7C6-9F71F5E4896F}"/>
              </a:ext>
            </a:extLst>
          </p:cNvPr>
          <p:cNvSpPr txBox="1"/>
          <p:nvPr/>
        </p:nvSpPr>
        <p:spPr>
          <a:xfrm>
            <a:off x="6441116" y="1994014"/>
            <a:ext cx="9605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constant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7B913DE-2AA4-074F-9500-D0F468D40715}"/>
              </a:ext>
            </a:extLst>
          </p:cNvPr>
          <p:cNvSpPr txBox="1"/>
          <p:nvPr/>
        </p:nvSpPr>
        <p:spPr>
          <a:xfrm>
            <a:off x="8205761" y="1966213"/>
            <a:ext cx="5597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lmid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80EF61F-D9B5-D44B-8DE0-C90412253644}"/>
              </a:ext>
            </a:extLst>
          </p:cNvPr>
          <p:cNvSpPr txBox="1"/>
          <p:nvPr/>
        </p:nvSpPr>
        <p:spPr>
          <a:xfrm>
            <a:off x="9185069" y="1978913"/>
            <a:ext cx="5020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lind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88D4941-1A87-7847-A204-7F134DDE4D4C}"/>
              </a:ext>
            </a:extLst>
          </p:cNvPr>
          <p:cNvSpPr txBox="1"/>
          <p:nvPr/>
        </p:nvSpPr>
        <p:spPr>
          <a:xfrm>
            <a:off x="10146747" y="1994014"/>
            <a:ext cx="5838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rmid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FC7357A-2DE6-AA45-A0D4-0965329DBDFE}"/>
              </a:ext>
            </a:extLst>
          </p:cNvPr>
          <p:cNvSpPr txBox="1"/>
          <p:nvPr/>
        </p:nvSpPr>
        <p:spPr>
          <a:xfrm>
            <a:off x="11103567" y="1994014"/>
            <a:ext cx="5261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rind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024AF19-E5E3-9C4C-B42D-F76C20C656E0}"/>
              </a:ext>
            </a:extLst>
          </p:cNvPr>
          <p:cNvSpPr txBox="1"/>
          <p:nvPr/>
        </p:nvSpPr>
        <p:spPr>
          <a:xfrm>
            <a:off x="2710754" y="3543508"/>
            <a:ext cx="71259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If </a:t>
            </a:r>
            <a:r>
              <a:rPr lang="en-US" sz="2400" b="1" i="1" dirty="0"/>
              <a:t>EITHER </a:t>
            </a:r>
            <a:r>
              <a:rPr lang="en-US" sz="2400" i="1" dirty="0"/>
              <a:t>stimulus is </a:t>
            </a:r>
            <a:r>
              <a:rPr lang="en-US" sz="2400" b="1" i="1" dirty="0"/>
              <a:t>VERTICAL</a:t>
            </a:r>
            <a:r>
              <a:rPr lang="en-US" sz="2400" i="1" dirty="0"/>
              <a:t>, output TRUE; else FALSE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5AD85767-A351-004F-BD07-E753634AB849}"/>
              </a:ext>
            </a:extLst>
          </p:cNvPr>
          <p:cNvSpPr/>
          <p:nvPr/>
        </p:nvSpPr>
        <p:spPr>
          <a:xfrm>
            <a:off x="152400" y="4540534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B32E5BB3-AC1A-5F47-B9DD-49EB9529A3F2}"/>
              </a:ext>
            </a:extLst>
          </p:cNvPr>
          <p:cNvSpPr/>
          <p:nvPr/>
        </p:nvSpPr>
        <p:spPr>
          <a:xfrm>
            <a:off x="1092200" y="4540534"/>
            <a:ext cx="812800" cy="8128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DC36FA02-EE09-C841-B95F-591E0917E00A}"/>
              </a:ext>
            </a:extLst>
          </p:cNvPr>
          <p:cNvSpPr/>
          <p:nvPr/>
        </p:nvSpPr>
        <p:spPr>
          <a:xfrm>
            <a:off x="2070100" y="4540534"/>
            <a:ext cx="812800" cy="8128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753E8E4B-FDA2-5742-B446-2C9AE9AC69CB}"/>
              </a:ext>
            </a:extLst>
          </p:cNvPr>
          <p:cNvSpPr/>
          <p:nvPr/>
        </p:nvSpPr>
        <p:spPr>
          <a:xfrm>
            <a:off x="3644900" y="4540534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E72B9035-5FD8-AE4A-8C55-00625233B3AA}"/>
              </a:ext>
            </a:extLst>
          </p:cNvPr>
          <p:cNvSpPr/>
          <p:nvPr/>
        </p:nvSpPr>
        <p:spPr>
          <a:xfrm>
            <a:off x="4584700" y="4540534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7B818792-460B-1D45-A991-85FE086E848A}"/>
              </a:ext>
            </a:extLst>
          </p:cNvPr>
          <p:cNvSpPr/>
          <p:nvPr/>
        </p:nvSpPr>
        <p:spPr>
          <a:xfrm>
            <a:off x="5562600" y="4540534"/>
            <a:ext cx="812800" cy="8128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3715BC78-096D-B44A-8369-7BBBDC720B1B}"/>
              </a:ext>
            </a:extLst>
          </p:cNvPr>
          <p:cNvSpPr/>
          <p:nvPr/>
        </p:nvSpPr>
        <p:spPr>
          <a:xfrm>
            <a:off x="6515100" y="4540534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CC765FA8-80C8-2043-ACD6-3A57B3EBE09A}"/>
              </a:ext>
            </a:extLst>
          </p:cNvPr>
          <p:cNvSpPr/>
          <p:nvPr/>
        </p:nvSpPr>
        <p:spPr>
          <a:xfrm>
            <a:off x="8089900" y="4527834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84AE9002-3028-1C4D-BDE0-9D3BC26D9B78}"/>
              </a:ext>
            </a:extLst>
          </p:cNvPr>
          <p:cNvSpPr/>
          <p:nvPr/>
        </p:nvSpPr>
        <p:spPr>
          <a:xfrm>
            <a:off x="9029700" y="4527834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72C33DCE-F2CE-F943-BD7B-3EAB0BF16FC7}"/>
              </a:ext>
            </a:extLst>
          </p:cNvPr>
          <p:cNvSpPr/>
          <p:nvPr/>
        </p:nvSpPr>
        <p:spPr>
          <a:xfrm>
            <a:off x="10007600" y="4527834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35D30278-49AE-224D-AA56-AC95BE63B40B}"/>
              </a:ext>
            </a:extLst>
          </p:cNvPr>
          <p:cNvSpPr/>
          <p:nvPr/>
        </p:nvSpPr>
        <p:spPr>
          <a:xfrm>
            <a:off x="10960100" y="4527834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5106B1C6-5015-A74C-AF9D-52EC38E5B996}"/>
              </a:ext>
            </a:extLst>
          </p:cNvPr>
          <p:cNvSpPr txBox="1"/>
          <p:nvPr/>
        </p:nvSpPr>
        <p:spPr>
          <a:xfrm>
            <a:off x="989365" y="5631718"/>
            <a:ext cx="10038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Logic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F642E933-EEBE-1C49-A319-CF150D0B85DB}"/>
              </a:ext>
            </a:extLst>
          </p:cNvPr>
          <p:cNvSpPr txBox="1"/>
          <p:nvPr/>
        </p:nvSpPr>
        <p:spPr>
          <a:xfrm>
            <a:off x="4862729" y="5631718"/>
            <a:ext cx="13997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Sensory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561F8C01-EDA2-0B44-9037-5AE0DD68A478}"/>
              </a:ext>
            </a:extLst>
          </p:cNvPr>
          <p:cNvSpPr txBox="1"/>
          <p:nvPr/>
        </p:nvSpPr>
        <p:spPr>
          <a:xfrm>
            <a:off x="9436100" y="5636183"/>
            <a:ext cx="10390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Motor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EB1DA6B-1A2E-2643-A078-C28AF5337815}"/>
              </a:ext>
            </a:extLst>
          </p:cNvPr>
          <p:cNvSpPr txBox="1"/>
          <p:nvPr/>
        </p:nvSpPr>
        <p:spPr>
          <a:xfrm>
            <a:off x="260544" y="4762268"/>
            <a:ext cx="5838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both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3CECA03A-55E4-7E41-A7AD-04A0DBA76E9B}"/>
              </a:ext>
            </a:extLst>
          </p:cNvPr>
          <p:cNvSpPr txBox="1"/>
          <p:nvPr/>
        </p:nvSpPr>
        <p:spPr>
          <a:xfrm>
            <a:off x="1149913" y="4762268"/>
            <a:ext cx="6976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either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09E5EEA6-33AD-8048-B98E-CAA19FA93698}"/>
              </a:ext>
            </a:extLst>
          </p:cNvPr>
          <p:cNvSpPr txBox="1"/>
          <p:nvPr/>
        </p:nvSpPr>
        <p:spPr>
          <a:xfrm>
            <a:off x="2240754" y="4762268"/>
            <a:ext cx="4700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not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8394399-25ED-784E-8287-A10792E6D6ED}"/>
              </a:ext>
            </a:extLst>
          </p:cNvPr>
          <p:cNvSpPr txBox="1"/>
          <p:nvPr/>
        </p:nvSpPr>
        <p:spPr>
          <a:xfrm>
            <a:off x="3821404" y="4762268"/>
            <a:ext cx="4812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red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2DACC315-BB01-4B46-BDB2-B4623FC90056}"/>
              </a:ext>
            </a:extLst>
          </p:cNvPr>
          <p:cNvSpPr txBox="1"/>
          <p:nvPr/>
        </p:nvSpPr>
        <p:spPr>
          <a:xfrm>
            <a:off x="4580508" y="4762268"/>
            <a:ext cx="8338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vertical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41970A3A-F842-C446-A5C4-21C341ED3EA2}"/>
              </a:ext>
            </a:extLst>
          </p:cNvPr>
          <p:cNvSpPr txBox="1"/>
          <p:nvPr/>
        </p:nvSpPr>
        <p:spPr>
          <a:xfrm>
            <a:off x="5677963" y="4765685"/>
            <a:ext cx="5709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high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00E3DCD-C81F-5440-BD5B-51F2CDABDF66}"/>
              </a:ext>
            </a:extLst>
          </p:cNvPr>
          <p:cNvSpPr txBox="1"/>
          <p:nvPr/>
        </p:nvSpPr>
        <p:spPr>
          <a:xfrm>
            <a:off x="6441116" y="4777369"/>
            <a:ext cx="9605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constant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5082FE13-C262-DC41-86AE-4D0F949927EC}"/>
              </a:ext>
            </a:extLst>
          </p:cNvPr>
          <p:cNvSpPr txBox="1"/>
          <p:nvPr/>
        </p:nvSpPr>
        <p:spPr>
          <a:xfrm>
            <a:off x="8205761" y="4749568"/>
            <a:ext cx="5597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lmid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3ECDC8C-99D2-814F-9AC5-134D25A1D1EA}"/>
              </a:ext>
            </a:extLst>
          </p:cNvPr>
          <p:cNvSpPr txBox="1"/>
          <p:nvPr/>
        </p:nvSpPr>
        <p:spPr>
          <a:xfrm>
            <a:off x="9185069" y="4762268"/>
            <a:ext cx="5020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lind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997BA478-334C-5945-BD29-6536BB6927BE}"/>
              </a:ext>
            </a:extLst>
          </p:cNvPr>
          <p:cNvSpPr txBox="1"/>
          <p:nvPr/>
        </p:nvSpPr>
        <p:spPr>
          <a:xfrm>
            <a:off x="10146747" y="4777369"/>
            <a:ext cx="5838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rmid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7A15C0E7-63DE-0C4E-9A6D-DD8A124569AA}"/>
              </a:ext>
            </a:extLst>
          </p:cNvPr>
          <p:cNvSpPr txBox="1"/>
          <p:nvPr/>
        </p:nvSpPr>
        <p:spPr>
          <a:xfrm>
            <a:off x="11103567" y="4777369"/>
            <a:ext cx="5261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rind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88F3CEAB-FEDE-6D40-99D5-E1008E8C4A39}"/>
              </a:ext>
            </a:extLst>
          </p:cNvPr>
          <p:cNvSpPr txBox="1"/>
          <p:nvPr/>
        </p:nvSpPr>
        <p:spPr>
          <a:xfrm>
            <a:off x="2710754" y="6326863"/>
            <a:ext cx="67821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If </a:t>
            </a:r>
            <a:r>
              <a:rPr lang="en-US" sz="2400" b="1" i="1" dirty="0"/>
              <a:t>NEITHER </a:t>
            </a:r>
            <a:r>
              <a:rPr lang="en-US" sz="2400" i="1" dirty="0"/>
              <a:t>stimulus is </a:t>
            </a:r>
            <a:r>
              <a:rPr lang="en-US" sz="2400" b="1" i="1" dirty="0"/>
              <a:t>HIGH</a:t>
            </a:r>
            <a:r>
              <a:rPr lang="en-US" sz="2400" i="1" dirty="0"/>
              <a:t>, output TRUE; else FALSE</a:t>
            </a:r>
          </a:p>
        </p:txBody>
      </p:sp>
    </p:spTree>
    <p:extLst>
      <p:ext uri="{BB962C8B-B14F-4D97-AF65-F5344CB8AC3E}">
        <p14:creationId xmlns:p14="http://schemas.microsoft.com/office/powerpoint/2010/main" val="2095418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/>
      <p:bldP spid="41" grpId="0"/>
      <p:bldP spid="42" grpId="0"/>
      <p:bldP spid="43" grpId="0"/>
      <p:bldP spid="44" grpId="0"/>
      <p:bldP spid="45" grpId="0"/>
      <p:bldP spid="46" grpId="0"/>
      <p:bldP spid="47" grpId="0"/>
      <p:bldP spid="48" grpId="0"/>
      <p:bldP spid="49" grpId="0"/>
      <p:bldP spid="50" grpId="0"/>
      <p:bldP spid="51" grpId="0"/>
      <p:bldP spid="52" grpId="0"/>
      <p:bldP spid="53" grpId="0"/>
      <p:bldP spid="54" grpId="0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/>
      <p:bldP spid="67" grpId="0"/>
      <p:bldP spid="68" grpId="0"/>
      <p:bldP spid="69" grpId="0"/>
      <p:bldP spid="70" grpId="0"/>
      <p:bldP spid="71" grpId="0"/>
      <p:bldP spid="72" grpId="0"/>
      <p:bldP spid="73" grpId="0"/>
      <p:bldP spid="74" grpId="0"/>
      <p:bldP spid="75" grpId="0"/>
      <p:bldP spid="76" grpId="0"/>
      <p:bldP spid="77" grpId="0"/>
      <p:bldP spid="78" grpId="0"/>
      <p:bldP spid="79" grpId="0"/>
      <p:bldP spid="80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40454-94B0-734A-A44A-8BA6114EA2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lang="en-US" dirty="0"/>
              <a:t>How are simple/primitive tasks modeled?</a:t>
            </a:r>
            <a:br>
              <a:rPr lang="en-US" dirty="0"/>
            </a:br>
            <a:r>
              <a:rPr lang="en-US" i="1" dirty="0"/>
              <a:t>Sensorimotor primitive task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84F33E16-FB25-BA42-9845-A0484C838BC5}"/>
              </a:ext>
            </a:extLst>
          </p:cNvPr>
          <p:cNvSpPr/>
          <p:nvPr/>
        </p:nvSpPr>
        <p:spPr>
          <a:xfrm>
            <a:off x="152400" y="1757179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DA20E9A7-EB5B-D745-9FBE-A570D5BAF636}"/>
              </a:ext>
            </a:extLst>
          </p:cNvPr>
          <p:cNvSpPr/>
          <p:nvPr/>
        </p:nvSpPr>
        <p:spPr>
          <a:xfrm>
            <a:off x="1092200" y="1757179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80638365-BEF5-7E4C-9B90-0B3DCF5E43A3}"/>
              </a:ext>
            </a:extLst>
          </p:cNvPr>
          <p:cNvSpPr/>
          <p:nvPr/>
        </p:nvSpPr>
        <p:spPr>
          <a:xfrm>
            <a:off x="2070100" y="1757179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CC2BF68C-540A-714A-A85F-68168489ADDD}"/>
              </a:ext>
            </a:extLst>
          </p:cNvPr>
          <p:cNvSpPr/>
          <p:nvPr/>
        </p:nvSpPr>
        <p:spPr>
          <a:xfrm>
            <a:off x="3644900" y="1757179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098C11AB-5989-4143-8165-9A01079278E7}"/>
              </a:ext>
            </a:extLst>
          </p:cNvPr>
          <p:cNvSpPr/>
          <p:nvPr/>
        </p:nvSpPr>
        <p:spPr>
          <a:xfrm>
            <a:off x="4584700" y="1757179"/>
            <a:ext cx="812800" cy="8128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025C2928-055F-6241-9C67-596C94B650B4}"/>
              </a:ext>
            </a:extLst>
          </p:cNvPr>
          <p:cNvSpPr/>
          <p:nvPr/>
        </p:nvSpPr>
        <p:spPr>
          <a:xfrm>
            <a:off x="5562600" y="1757179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F8B61204-E926-0C45-BBA3-5E1B77003E50}"/>
              </a:ext>
            </a:extLst>
          </p:cNvPr>
          <p:cNvSpPr/>
          <p:nvPr/>
        </p:nvSpPr>
        <p:spPr>
          <a:xfrm>
            <a:off x="6515100" y="1757179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E2AD05FF-D24B-B04F-BFFD-D3A718B0C216}"/>
              </a:ext>
            </a:extLst>
          </p:cNvPr>
          <p:cNvSpPr/>
          <p:nvPr/>
        </p:nvSpPr>
        <p:spPr>
          <a:xfrm>
            <a:off x="8089900" y="1744479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3FAD4C3F-A2CC-B74B-A417-9F479BE5F5D0}"/>
              </a:ext>
            </a:extLst>
          </p:cNvPr>
          <p:cNvSpPr/>
          <p:nvPr/>
        </p:nvSpPr>
        <p:spPr>
          <a:xfrm>
            <a:off x="9029700" y="1744479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8DE065B8-AC7F-524C-A04C-E690867BAD41}"/>
              </a:ext>
            </a:extLst>
          </p:cNvPr>
          <p:cNvSpPr/>
          <p:nvPr/>
        </p:nvSpPr>
        <p:spPr>
          <a:xfrm>
            <a:off x="10007600" y="1744479"/>
            <a:ext cx="812800" cy="8128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FD89708F-07C2-1342-A012-91EF799C107F}"/>
              </a:ext>
            </a:extLst>
          </p:cNvPr>
          <p:cNvSpPr/>
          <p:nvPr/>
        </p:nvSpPr>
        <p:spPr>
          <a:xfrm>
            <a:off x="10960100" y="1744479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8082492-6FC1-5041-8AB8-B9A622617795}"/>
              </a:ext>
            </a:extLst>
          </p:cNvPr>
          <p:cNvSpPr txBox="1"/>
          <p:nvPr/>
        </p:nvSpPr>
        <p:spPr>
          <a:xfrm>
            <a:off x="989365" y="2848363"/>
            <a:ext cx="10038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Logic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6F50790-E1A2-7C4F-AA76-4F9EF7FED8EA}"/>
              </a:ext>
            </a:extLst>
          </p:cNvPr>
          <p:cNvSpPr txBox="1"/>
          <p:nvPr/>
        </p:nvSpPr>
        <p:spPr>
          <a:xfrm>
            <a:off x="4862729" y="2848363"/>
            <a:ext cx="13997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Sensory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CC1D713-A8A2-7742-AD27-630F9B2AAF09}"/>
              </a:ext>
            </a:extLst>
          </p:cNvPr>
          <p:cNvSpPr txBox="1"/>
          <p:nvPr/>
        </p:nvSpPr>
        <p:spPr>
          <a:xfrm>
            <a:off x="9436100" y="2852828"/>
            <a:ext cx="10390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Motor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86FADF8-6579-A04E-92F6-7B3BE64C49B1}"/>
              </a:ext>
            </a:extLst>
          </p:cNvPr>
          <p:cNvSpPr txBox="1"/>
          <p:nvPr/>
        </p:nvSpPr>
        <p:spPr>
          <a:xfrm>
            <a:off x="260544" y="1978913"/>
            <a:ext cx="5838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both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2CBC1A6-694E-6441-8FBC-C6A527BAD659}"/>
              </a:ext>
            </a:extLst>
          </p:cNvPr>
          <p:cNvSpPr txBox="1"/>
          <p:nvPr/>
        </p:nvSpPr>
        <p:spPr>
          <a:xfrm>
            <a:off x="1149913" y="1978913"/>
            <a:ext cx="6976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either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B588FC5-1FBF-B540-A537-29D77447855E}"/>
              </a:ext>
            </a:extLst>
          </p:cNvPr>
          <p:cNvSpPr txBox="1"/>
          <p:nvPr/>
        </p:nvSpPr>
        <p:spPr>
          <a:xfrm>
            <a:off x="2240754" y="1978913"/>
            <a:ext cx="4700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not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3908B47-5453-4E44-99D4-18C30EEA76AC}"/>
              </a:ext>
            </a:extLst>
          </p:cNvPr>
          <p:cNvSpPr txBox="1"/>
          <p:nvPr/>
        </p:nvSpPr>
        <p:spPr>
          <a:xfrm>
            <a:off x="3821404" y="1978913"/>
            <a:ext cx="4812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red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1711B9C-7AB5-5746-AEED-8B7B704B4442}"/>
              </a:ext>
            </a:extLst>
          </p:cNvPr>
          <p:cNvSpPr txBox="1"/>
          <p:nvPr/>
        </p:nvSpPr>
        <p:spPr>
          <a:xfrm>
            <a:off x="4580508" y="1978913"/>
            <a:ext cx="8338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vertical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488885B-2FB6-9547-979C-4C4CAA435653}"/>
              </a:ext>
            </a:extLst>
          </p:cNvPr>
          <p:cNvSpPr txBox="1"/>
          <p:nvPr/>
        </p:nvSpPr>
        <p:spPr>
          <a:xfrm>
            <a:off x="5677963" y="1982330"/>
            <a:ext cx="5709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high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B2905B5-CE78-BE41-A7C6-9F71F5E4896F}"/>
              </a:ext>
            </a:extLst>
          </p:cNvPr>
          <p:cNvSpPr txBox="1"/>
          <p:nvPr/>
        </p:nvSpPr>
        <p:spPr>
          <a:xfrm>
            <a:off x="6441116" y="1994014"/>
            <a:ext cx="9605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constant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7B913DE-2AA4-074F-9500-D0F468D40715}"/>
              </a:ext>
            </a:extLst>
          </p:cNvPr>
          <p:cNvSpPr txBox="1"/>
          <p:nvPr/>
        </p:nvSpPr>
        <p:spPr>
          <a:xfrm>
            <a:off x="8205761" y="1966213"/>
            <a:ext cx="5597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lmid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80EF61F-D9B5-D44B-8DE0-C90412253644}"/>
              </a:ext>
            </a:extLst>
          </p:cNvPr>
          <p:cNvSpPr txBox="1"/>
          <p:nvPr/>
        </p:nvSpPr>
        <p:spPr>
          <a:xfrm>
            <a:off x="9185069" y="1978913"/>
            <a:ext cx="5020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lind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88D4941-1A87-7847-A204-7F134DDE4D4C}"/>
              </a:ext>
            </a:extLst>
          </p:cNvPr>
          <p:cNvSpPr txBox="1"/>
          <p:nvPr/>
        </p:nvSpPr>
        <p:spPr>
          <a:xfrm>
            <a:off x="10146747" y="1994014"/>
            <a:ext cx="5838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rmid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FC7357A-2DE6-AA45-A0D4-0965329DBDFE}"/>
              </a:ext>
            </a:extLst>
          </p:cNvPr>
          <p:cNvSpPr txBox="1"/>
          <p:nvPr/>
        </p:nvSpPr>
        <p:spPr>
          <a:xfrm>
            <a:off x="11103567" y="1994014"/>
            <a:ext cx="5261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rind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024AF19-E5E3-9C4C-B42D-F76C20C656E0}"/>
              </a:ext>
            </a:extLst>
          </p:cNvPr>
          <p:cNvSpPr txBox="1"/>
          <p:nvPr/>
        </p:nvSpPr>
        <p:spPr>
          <a:xfrm>
            <a:off x="2710754" y="3543508"/>
            <a:ext cx="61162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If stimulus is </a:t>
            </a:r>
            <a:r>
              <a:rPr lang="en-US" sz="2400" b="1" i="1" dirty="0"/>
              <a:t>VERTICAL</a:t>
            </a:r>
            <a:r>
              <a:rPr lang="en-US" sz="2400" i="1" dirty="0"/>
              <a:t>, output </a:t>
            </a:r>
            <a:r>
              <a:rPr lang="en-US" sz="2400" b="1" i="1" dirty="0"/>
              <a:t>RMID</a:t>
            </a:r>
            <a:r>
              <a:rPr lang="en-US" sz="2400" i="1" dirty="0"/>
              <a:t>; else </a:t>
            </a:r>
            <a:r>
              <a:rPr lang="en-US" sz="2400" b="1" i="1" dirty="0"/>
              <a:t>RIND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5AD85767-A351-004F-BD07-E753634AB849}"/>
              </a:ext>
            </a:extLst>
          </p:cNvPr>
          <p:cNvSpPr/>
          <p:nvPr/>
        </p:nvSpPr>
        <p:spPr>
          <a:xfrm>
            <a:off x="152400" y="4540534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B32E5BB3-AC1A-5F47-B9DD-49EB9529A3F2}"/>
              </a:ext>
            </a:extLst>
          </p:cNvPr>
          <p:cNvSpPr/>
          <p:nvPr/>
        </p:nvSpPr>
        <p:spPr>
          <a:xfrm>
            <a:off x="1092200" y="4540534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DC36FA02-EE09-C841-B95F-591E0917E00A}"/>
              </a:ext>
            </a:extLst>
          </p:cNvPr>
          <p:cNvSpPr/>
          <p:nvPr/>
        </p:nvSpPr>
        <p:spPr>
          <a:xfrm>
            <a:off x="2070100" y="4540534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753E8E4B-FDA2-5742-B446-2C9AE9AC69CB}"/>
              </a:ext>
            </a:extLst>
          </p:cNvPr>
          <p:cNvSpPr/>
          <p:nvPr/>
        </p:nvSpPr>
        <p:spPr>
          <a:xfrm>
            <a:off x="3644900" y="4540534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E72B9035-5FD8-AE4A-8C55-00625233B3AA}"/>
              </a:ext>
            </a:extLst>
          </p:cNvPr>
          <p:cNvSpPr/>
          <p:nvPr/>
        </p:nvSpPr>
        <p:spPr>
          <a:xfrm>
            <a:off x="4584700" y="4540534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7B818792-460B-1D45-A991-85FE086E848A}"/>
              </a:ext>
            </a:extLst>
          </p:cNvPr>
          <p:cNvSpPr/>
          <p:nvPr/>
        </p:nvSpPr>
        <p:spPr>
          <a:xfrm>
            <a:off x="5562600" y="4540534"/>
            <a:ext cx="812800" cy="8128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3715BC78-096D-B44A-8369-7BBBDC720B1B}"/>
              </a:ext>
            </a:extLst>
          </p:cNvPr>
          <p:cNvSpPr/>
          <p:nvPr/>
        </p:nvSpPr>
        <p:spPr>
          <a:xfrm>
            <a:off x="6515100" y="4540534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CC765FA8-80C8-2043-ACD6-3A57B3EBE09A}"/>
              </a:ext>
            </a:extLst>
          </p:cNvPr>
          <p:cNvSpPr/>
          <p:nvPr/>
        </p:nvSpPr>
        <p:spPr>
          <a:xfrm>
            <a:off x="8089900" y="4527834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84AE9002-3028-1C4D-BDE0-9D3BC26D9B78}"/>
              </a:ext>
            </a:extLst>
          </p:cNvPr>
          <p:cNvSpPr/>
          <p:nvPr/>
        </p:nvSpPr>
        <p:spPr>
          <a:xfrm>
            <a:off x="9029700" y="4527834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72C33DCE-F2CE-F943-BD7B-3EAB0BF16FC7}"/>
              </a:ext>
            </a:extLst>
          </p:cNvPr>
          <p:cNvSpPr/>
          <p:nvPr/>
        </p:nvSpPr>
        <p:spPr>
          <a:xfrm>
            <a:off x="10007600" y="4527834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35D30278-49AE-224D-AA56-AC95BE63B40B}"/>
              </a:ext>
            </a:extLst>
          </p:cNvPr>
          <p:cNvSpPr/>
          <p:nvPr/>
        </p:nvSpPr>
        <p:spPr>
          <a:xfrm>
            <a:off x="10960100" y="4527834"/>
            <a:ext cx="812800" cy="8128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5106B1C6-5015-A74C-AF9D-52EC38E5B996}"/>
              </a:ext>
            </a:extLst>
          </p:cNvPr>
          <p:cNvSpPr txBox="1"/>
          <p:nvPr/>
        </p:nvSpPr>
        <p:spPr>
          <a:xfrm>
            <a:off x="989365" y="5631718"/>
            <a:ext cx="10038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Logic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F642E933-EEBE-1C49-A319-CF150D0B85DB}"/>
              </a:ext>
            </a:extLst>
          </p:cNvPr>
          <p:cNvSpPr txBox="1"/>
          <p:nvPr/>
        </p:nvSpPr>
        <p:spPr>
          <a:xfrm>
            <a:off x="4862729" y="5631718"/>
            <a:ext cx="13997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Sensory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561F8C01-EDA2-0B44-9037-5AE0DD68A478}"/>
              </a:ext>
            </a:extLst>
          </p:cNvPr>
          <p:cNvSpPr txBox="1"/>
          <p:nvPr/>
        </p:nvSpPr>
        <p:spPr>
          <a:xfrm>
            <a:off x="9436100" y="5636183"/>
            <a:ext cx="10390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Motor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EB1DA6B-1A2E-2643-A078-C28AF5337815}"/>
              </a:ext>
            </a:extLst>
          </p:cNvPr>
          <p:cNvSpPr txBox="1"/>
          <p:nvPr/>
        </p:nvSpPr>
        <p:spPr>
          <a:xfrm>
            <a:off x="260544" y="4762268"/>
            <a:ext cx="5838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both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3CECA03A-55E4-7E41-A7AD-04A0DBA76E9B}"/>
              </a:ext>
            </a:extLst>
          </p:cNvPr>
          <p:cNvSpPr txBox="1"/>
          <p:nvPr/>
        </p:nvSpPr>
        <p:spPr>
          <a:xfrm>
            <a:off x="1149913" y="4762268"/>
            <a:ext cx="6976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either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09E5EEA6-33AD-8048-B98E-CAA19FA93698}"/>
              </a:ext>
            </a:extLst>
          </p:cNvPr>
          <p:cNvSpPr txBox="1"/>
          <p:nvPr/>
        </p:nvSpPr>
        <p:spPr>
          <a:xfrm>
            <a:off x="2240754" y="4762268"/>
            <a:ext cx="4700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not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8394399-25ED-784E-8287-A10792E6D6ED}"/>
              </a:ext>
            </a:extLst>
          </p:cNvPr>
          <p:cNvSpPr txBox="1"/>
          <p:nvPr/>
        </p:nvSpPr>
        <p:spPr>
          <a:xfrm>
            <a:off x="3821404" y="4762268"/>
            <a:ext cx="4812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red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2DACC315-BB01-4B46-BDB2-B4623FC90056}"/>
              </a:ext>
            </a:extLst>
          </p:cNvPr>
          <p:cNvSpPr txBox="1"/>
          <p:nvPr/>
        </p:nvSpPr>
        <p:spPr>
          <a:xfrm>
            <a:off x="4580508" y="4762268"/>
            <a:ext cx="8338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vertical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41970A3A-F842-C446-A5C4-21C341ED3EA2}"/>
              </a:ext>
            </a:extLst>
          </p:cNvPr>
          <p:cNvSpPr txBox="1"/>
          <p:nvPr/>
        </p:nvSpPr>
        <p:spPr>
          <a:xfrm>
            <a:off x="5677963" y="4765685"/>
            <a:ext cx="5709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high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00E3DCD-C81F-5440-BD5B-51F2CDABDF66}"/>
              </a:ext>
            </a:extLst>
          </p:cNvPr>
          <p:cNvSpPr txBox="1"/>
          <p:nvPr/>
        </p:nvSpPr>
        <p:spPr>
          <a:xfrm>
            <a:off x="6441116" y="4777369"/>
            <a:ext cx="9605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constant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5082FE13-C262-DC41-86AE-4D0F949927EC}"/>
              </a:ext>
            </a:extLst>
          </p:cNvPr>
          <p:cNvSpPr txBox="1"/>
          <p:nvPr/>
        </p:nvSpPr>
        <p:spPr>
          <a:xfrm>
            <a:off x="8205761" y="4749568"/>
            <a:ext cx="5597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lmid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3ECDC8C-99D2-814F-9AC5-134D25A1D1EA}"/>
              </a:ext>
            </a:extLst>
          </p:cNvPr>
          <p:cNvSpPr txBox="1"/>
          <p:nvPr/>
        </p:nvSpPr>
        <p:spPr>
          <a:xfrm>
            <a:off x="9185069" y="4762268"/>
            <a:ext cx="5020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lind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997BA478-334C-5945-BD29-6536BB6927BE}"/>
              </a:ext>
            </a:extLst>
          </p:cNvPr>
          <p:cNvSpPr txBox="1"/>
          <p:nvPr/>
        </p:nvSpPr>
        <p:spPr>
          <a:xfrm>
            <a:off x="10146747" y="4777369"/>
            <a:ext cx="5838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rmid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7A15C0E7-63DE-0C4E-9A6D-DD8A124569AA}"/>
              </a:ext>
            </a:extLst>
          </p:cNvPr>
          <p:cNvSpPr txBox="1"/>
          <p:nvPr/>
        </p:nvSpPr>
        <p:spPr>
          <a:xfrm>
            <a:off x="11103567" y="4777369"/>
            <a:ext cx="5261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rind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88F3CEAB-FEDE-6D40-99D5-E1008E8C4A39}"/>
              </a:ext>
            </a:extLst>
          </p:cNvPr>
          <p:cNvSpPr txBox="1"/>
          <p:nvPr/>
        </p:nvSpPr>
        <p:spPr>
          <a:xfrm>
            <a:off x="3078600" y="6204863"/>
            <a:ext cx="55897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If stimulus is </a:t>
            </a:r>
            <a:r>
              <a:rPr lang="en-US" sz="2400" b="1" i="1" dirty="0"/>
              <a:t>HIGH</a:t>
            </a:r>
            <a:r>
              <a:rPr lang="en-US" sz="2400" i="1" dirty="0"/>
              <a:t>, output </a:t>
            </a:r>
            <a:r>
              <a:rPr lang="en-US" sz="2400" b="1" i="1" dirty="0"/>
              <a:t>RIND</a:t>
            </a:r>
            <a:r>
              <a:rPr lang="en-US" sz="2400" i="1" dirty="0"/>
              <a:t>; else </a:t>
            </a:r>
            <a:r>
              <a:rPr lang="en-US" sz="2400" b="1" i="1" dirty="0"/>
              <a:t>RMID</a:t>
            </a:r>
          </a:p>
        </p:txBody>
      </p:sp>
    </p:spTree>
    <p:extLst>
      <p:ext uri="{BB962C8B-B14F-4D97-AF65-F5344CB8AC3E}">
        <p14:creationId xmlns:p14="http://schemas.microsoft.com/office/powerpoint/2010/main" val="23154812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AC6BD-BB3B-D548-A3A6-4E32A5D4B9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1325563"/>
          </a:xfrm>
        </p:spPr>
        <p:txBody>
          <a:bodyPr>
            <a:normAutofit/>
          </a:bodyPr>
          <a:lstStyle/>
          <a:p>
            <a:r>
              <a:rPr lang="en-US" dirty="0"/>
              <a:t>Why are ANNs biased towards affirmative (BOTH &amp; EITHER) rules, rather than negative rules?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2790A5-9019-DE4B-A008-61D2686129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Hypothesis – Questions that we pose are inherently biased towards affirmative conditionals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Ex: If RED then press RMID</a:t>
            </a:r>
          </a:p>
          <a:p>
            <a:pPr lvl="1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Observation: Questions can be inherently biased towards negative conditionals, too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Ex: If </a:t>
            </a:r>
            <a:r>
              <a:rPr lang="en-US" b="1" i="1" dirty="0">
                <a:latin typeface="Arial" panose="020B0604020202020204" pitchFamily="34" charset="0"/>
                <a:cs typeface="Arial" panose="020B0604020202020204" pitchFamily="34" charset="0"/>
              </a:rPr>
              <a:t>NOT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RED, then press RMID</a:t>
            </a:r>
          </a:p>
          <a:p>
            <a:pPr lvl="1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Hypothesis: Train network 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only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on negative conditionals in the 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sensorimotor primitive task</a:t>
            </a:r>
          </a:p>
        </p:txBody>
      </p:sp>
    </p:spTree>
    <p:extLst>
      <p:ext uri="{BB962C8B-B14F-4D97-AF65-F5344CB8AC3E}">
        <p14:creationId xmlns:p14="http://schemas.microsoft.com/office/powerpoint/2010/main" val="11003160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5BBDE9-273D-8046-8063-9F53E79A26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Task – Concrete Permuted Rule Operations (C-PRO)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4085ACB2-5522-DC42-A4AF-9D6B597BA5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503"/>
          <a:stretch/>
        </p:blipFill>
        <p:spPr bwMode="auto">
          <a:xfrm>
            <a:off x="101693" y="1202656"/>
            <a:ext cx="12090307" cy="5284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88894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40454-94B0-734A-A44A-8BA6114EA2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1325563"/>
          </a:xfrm>
        </p:spPr>
        <p:txBody>
          <a:bodyPr>
            <a:normAutofit/>
          </a:bodyPr>
          <a:lstStyle/>
          <a:p>
            <a:r>
              <a:rPr lang="en-US" dirty="0"/>
              <a:t>Converting affirmative conditionals to negative conditionals in the </a:t>
            </a:r>
            <a:r>
              <a:rPr lang="en-US" i="1" dirty="0"/>
              <a:t>sensorimotor primitive task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84F33E16-FB25-BA42-9845-A0484C838BC5}"/>
              </a:ext>
            </a:extLst>
          </p:cNvPr>
          <p:cNvSpPr/>
          <p:nvPr/>
        </p:nvSpPr>
        <p:spPr>
          <a:xfrm>
            <a:off x="152400" y="1757179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DA20E9A7-EB5B-D745-9FBE-A570D5BAF636}"/>
              </a:ext>
            </a:extLst>
          </p:cNvPr>
          <p:cNvSpPr/>
          <p:nvPr/>
        </p:nvSpPr>
        <p:spPr>
          <a:xfrm>
            <a:off x="1092200" y="1757179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80638365-BEF5-7E4C-9B90-0B3DCF5E43A3}"/>
              </a:ext>
            </a:extLst>
          </p:cNvPr>
          <p:cNvSpPr/>
          <p:nvPr/>
        </p:nvSpPr>
        <p:spPr>
          <a:xfrm>
            <a:off x="2070100" y="1757179"/>
            <a:ext cx="812800" cy="8128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CC2BF68C-540A-714A-A85F-68168489ADDD}"/>
              </a:ext>
            </a:extLst>
          </p:cNvPr>
          <p:cNvSpPr/>
          <p:nvPr/>
        </p:nvSpPr>
        <p:spPr>
          <a:xfrm>
            <a:off x="3644900" y="1757179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098C11AB-5989-4143-8165-9A01079278E7}"/>
              </a:ext>
            </a:extLst>
          </p:cNvPr>
          <p:cNvSpPr/>
          <p:nvPr/>
        </p:nvSpPr>
        <p:spPr>
          <a:xfrm>
            <a:off x="4584700" y="1757179"/>
            <a:ext cx="812800" cy="8128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025C2928-055F-6241-9C67-596C94B650B4}"/>
              </a:ext>
            </a:extLst>
          </p:cNvPr>
          <p:cNvSpPr/>
          <p:nvPr/>
        </p:nvSpPr>
        <p:spPr>
          <a:xfrm>
            <a:off x="5562600" y="1757179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F8B61204-E926-0C45-BBA3-5E1B77003E50}"/>
              </a:ext>
            </a:extLst>
          </p:cNvPr>
          <p:cNvSpPr/>
          <p:nvPr/>
        </p:nvSpPr>
        <p:spPr>
          <a:xfrm>
            <a:off x="6515100" y="1757179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E2AD05FF-D24B-B04F-BFFD-D3A718B0C216}"/>
              </a:ext>
            </a:extLst>
          </p:cNvPr>
          <p:cNvSpPr/>
          <p:nvPr/>
        </p:nvSpPr>
        <p:spPr>
          <a:xfrm>
            <a:off x="8089900" y="1744479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3FAD4C3F-A2CC-B74B-A417-9F479BE5F5D0}"/>
              </a:ext>
            </a:extLst>
          </p:cNvPr>
          <p:cNvSpPr/>
          <p:nvPr/>
        </p:nvSpPr>
        <p:spPr>
          <a:xfrm>
            <a:off x="9029700" y="1744479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8DE065B8-AC7F-524C-A04C-E690867BAD41}"/>
              </a:ext>
            </a:extLst>
          </p:cNvPr>
          <p:cNvSpPr/>
          <p:nvPr/>
        </p:nvSpPr>
        <p:spPr>
          <a:xfrm>
            <a:off x="10007600" y="1744479"/>
            <a:ext cx="812800" cy="8128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FD89708F-07C2-1342-A012-91EF799C107F}"/>
              </a:ext>
            </a:extLst>
          </p:cNvPr>
          <p:cNvSpPr/>
          <p:nvPr/>
        </p:nvSpPr>
        <p:spPr>
          <a:xfrm>
            <a:off x="10960100" y="1744479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8082492-6FC1-5041-8AB8-B9A622617795}"/>
              </a:ext>
            </a:extLst>
          </p:cNvPr>
          <p:cNvSpPr txBox="1"/>
          <p:nvPr/>
        </p:nvSpPr>
        <p:spPr>
          <a:xfrm>
            <a:off x="989365" y="2848363"/>
            <a:ext cx="10038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Logic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6F50790-E1A2-7C4F-AA76-4F9EF7FED8EA}"/>
              </a:ext>
            </a:extLst>
          </p:cNvPr>
          <p:cNvSpPr txBox="1"/>
          <p:nvPr/>
        </p:nvSpPr>
        <p:spPr>
          <a:xfrm>
            <a:off x="4862729" y="2848363"/>
            <a:ext cx="13997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Sensory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CC1D713-A8A2-7742-AD27-630F9B2AAF09}"/>
              </a:ext>
            </a:extLst>
          </p:cNvPr>
          <p:cNvSpPr txBox="1"/>
          <p:nvPr/>
        </p:nvSpPr>
        <p:spPr>
          <a:xfrm>
            <a:off x="9436100" y="2852828"/>
            <a:ext cx="10390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Motor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86FADF8-6579-A04E-92F6-7B3BE64C49B1}"/>
              </a:ext>
            </a:extLst>
          </p:cNvPr>
          <p:cNvSpPr txBox="1"/>
          <p:nvPr/>
        </p:nvSpPr>
        <p:spPr>
          <a:xfrm>
            <a:off x="260544" y="1978913"/>
            <a:ext cx="5838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both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2CBC1A6-694E-6441-8FBC-C6A527BAD659}"/>
              </a:ext>
            </a:extLst>
          </p:cNvPr>
          <p:cNvSpPr txBox="1"/>
          <p:nvPr/>
        </p:nvSpPr>
        <p:spPr>
          <a:xfrm>
            <a:off x="1149913" y="1978913"/>
            <a:ext cx="6976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either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B588FC5-1FBF-B540-A537-29D77447855E}"/>
              </a:ext>
            </a:extLst>
          </p:cNvPr>
          <p:cNvSpPr txBox="1"/>
          <p:nvPr/>
        </p:nvSpPr>
        <p:spPr>
          <a:xfrm>
            <a:off x="2240754" y="1978913"/>
            <a:ext cx="4700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not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3908B47-5453-4E44-99D4-18C30EEA76AC}"/>
              </a:ext>
            </a:extLst>
          </p:cNvPr>
          <p:cNvSpPr txBox="1"/>
          <p:nvPr/>
        </p:nvSpPr>
        <p:spPr>
          <a:xfrm>
            <a:off x="3821404" y="1978913"/>
            <a:ext cx="4812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red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1711B9C-7AB5-5746-AEED-8B7B704B4442}"/>
              </a:ext>
            </a:extLst>
          </p:cNvPr>
          <p:cNvSpPr txBox="1"/>
          <p:nvPr/>
        </p:nvSpPr>
        <p:spPr>
          <a:xfrm>
            <a:off x="4580508" y="1978913"/>
            <a:ext cx="8338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vertical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488885B-2FB6-9547-979C-4C4CAA435653}"/>
              </a:ext>
            </a:extLst>
          </p:cNvPr>
          <p:cNvSpPr txBox="1"/>
          <p:nvPr/>
        </p:nvSpPr>
        <p:spPr>
          <a:xfrm>
            <a:off x="5677963" y="1982330"/>
            <a:ext cx="5709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high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B2905B5-CE78-BE41-A7C6-9F71F5E4896F}"/>
              </a:ext>
            </a:extLst>
          </p:cNvPr>
          <p:cNvSpPr txBox="1"/>
          <p:nvPr/>
        </p:nvSpPr>
        <p:spPr>
          <a:xfrm>
            <a:off x="6441116" y="1994014"/>
            <a:ext cx="9605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constant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7B913DE-2AA4-074F-9500-D0F468D40715}"/>
              </a:ext>
            </a:extLst>
          </p:cNvPr>
          <p:cNvSpPr txBox="1"/>
          <p:nvPr/>
        </p:nvSpPr>
        <p:spPr>
          <a:xfrm>
            <a:off x="8205761" y="1966213"/>
            <a:ext cx="5597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lmid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80EF61F-D9B5-D44B-8DE0-C90412253644}"/>
              </a:ext>
            </a:extLst>
          </p:cNvPr>
          <p:cNvSpPr txBox="1"/>
          <p:nvPr/>
        </p:nvSpPr>
        <p:spPr>
          <a:xfrm>
            <a:off x="9185069" y="1978913"/>
            <a:ext cx="5020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lind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88D4941-1A87-7847-A204-7F134DDE4D4C}"/>
              </a:ext>
            </a:extLst>
          </p:cNvPr>
          <p:cNvSpPr txBox="1"/>
          <p:nvPr/>
        </p:nvSpPr>
        <p:spPr>
          <a:xfrm>
            <a:off x="10146747" y="1994014"/>
            <a:ext cx="5838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rmid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FC7357A-2DE6-AA45-A0D4-0965329DBDFE}"/>
              </a:ext>
            </a:extLst>
          </p:cNvPr>
          <p:cNvSpPr txBox="1"/>
          <p:nvPr/>
        </p:nvSpPr>
        <p:spPr>
          <a:xfrm>
            <a:off x="11103567" y="1994014"/>
            <a:ext cx="5261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rind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024AF19-E5E3-9C4C-B42D-F76C20C656E0}"/>
              </a:ext>
            </a:extLst>
          </p:cNvPr>
          <p:cNvSpPr txBox="1"/>
          <p:nvPr/>
        </p:nvSpPr>
        <p:spPr>
          <a:xfrm>
            <a:off x="2710754" y="3543508"/>
            <a:ext cx="67476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If stimulus is </a:t>
            </a:r>
            <a:r>
              <a:rPr lang="en-US" sz="2400" b="1" i="1" u="sng" dirty="0"/>
              <a:t>NOT</a:t>
            </a:r>
            <a:r>
              <a:rPr lang="en-US" sz="2400" i="1" dirty="0"/>
              <a:t> </a:t>
            </a:r>
            <a:r>
              <a:rPr lang="en-US" sz="2400" b="1" i="1" dirty="0"/>
              <a:t>VERTICAL</a:t>
            </a:r>
            <a:r>
              <a:rPr lang="en-US" sz="2400" i="1" dirty="0"/>
              <a:t>, output </a:t>
            </a:r>
            <a:r>
              <a:rPr lang="en-US" sz="2400" b="1" i="1" dirty="0"/>
              <a:t>RMID</a:t>
            </a:r>
            <a:r>
              <a:rPr lang="en-US" sz="2400" i="1" dirty="0"/>
              <a:t>; else </a:t>
            </a:r>
            <a:r>
              <a:rPr lang="en-US" sz="2400" b="1" i="1" dirty="0"/>
              <a:t>RIND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5AD85767-A351-004F-BD07-E753634AB849}"/>
              </a:ext>
            </a:extLst>
          </p:cNvPr>
          <p:cNvSpPr/>
          <p:nvPr/>
        </p:nvSpPr>
        <p:spPr>
          <a:xfrm>
            <a:off x="152400" y="4540534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B32E5BB3-AC1A-5F47-B9DD-49EB9529A3F2}"/>
              </a:ext>
            </a:extLst>
          </p:cNvPr>
          <p:cNvSpPr/>
          <p:nvPr/>
        </p:nvSpPr>
        <p:spPr>
          <a:xfrm>
            <a:off x="1092200" y="4540534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DC36FA02-EE09-C841-B95F-591E0917E00A}"/>
              </a:ext>
            </a:extLst>
          </p:cNvPr>
          <p:cNvSpPr/>
          <p:nvPr/>
        </p:nvSpPr>
        <p:spPr>
          <a:xfrm>
            <a:off x="2070100" y="4540534"/>
            <a:ext cx="812800" cy="8128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753E8E4B-FDA2-5742-B446-2C9AE9AC69CB}"/>
              </a:ext>
            </a:extLst>
          </p:cNvPr>
          <p:cNvSpPr/>
          <p:nvPr/>
        </p:nvSpPr>
        <p:spPr>
          <a:xfrm>
            <a:off x="3644900" y="4540534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E72B9035-5FD8-AE4A-8C55-00625233B3AA}"/>
              </a:ext>
            </a:extLst>
          </p:cNvPr>
          <p:cNvSpPr/>
          <p:nvPr/>
        </p:nvSpPr>
        <p:spPr>
          <a:xfrm>
            <a:off x="4584700" y="4540534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7B818792-460B-1D45-A991-85FE086E848A}"/>
              </a:ext>
            </a:extLst>
          </p:cNvPr>
          <p:cNvSpPr/>
          <p:nvPr/>
        </p:nvSpPr>
        <p:spPr>
          <a:xfrm>
            <a:off x="5562600" y="4540534"/>
            <a:ext cx="812800" cy="8128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3715BC78-096D-B44A-8369-7BBBDC720B1B}"/>
              </a:ext>
            </a:extLst>
          </p:cNvPr>
          <p:cNvSpPr/>
          <p:nvPr/>
        </p:nvSpPr>
        <p:spPr>
          <a:xfrm>
            <a:off x="6515100" y="4540534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CC765FA8-80C8-2043-ACD6-3A57B3EBE09A}"/>
              </a:ext>
            </a:extLst>
          </p:cNvPr>
          <p:cNvSpPr/>
          <p:nvPr/>
        </p:nvSpPr>
        <p:spPr>
          <a:xfrm>
            <a:off x="8089900" y="4527834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84AE9002-3028-1C4D-BDE0-9D3BC26D9B78}"/>
              </a:ext>
            </a:extLst>
          </p:cNvPr>
          <p:cNvSpPr/>
          <p:nvPr/>
        </p:nvSpPr>
        <p:spPr>
          <a:xfrm>
            <a:off x="9029700" y="4527834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72C33DCE-F2CE-F943-BD7B-3EAB0BF16FC7}"/>
              </a:ext>
            </a:extLst>
          </p:cNvPr>
          <p:cNvSpPr/>
          <p:nvPr/>
        </p:nvSpPr>
        <p:spPr>
          <a:xfrm>
            <a:off x="10007600" y="4527834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35D30278-49AE-224D-AA56-AC95BE63B40B}"/>
              </a:ext>
            </a:extLst>
          </p:cNvPr>
          <p:cNvSpPr/>
          <p:nvPr/>
        </p:nvSpPr>
        <p:spPr>
          <a:xfrm>
            <a:off x="10960100" y="4527834"/>
            <a:ext cx="812800" cy="8128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5106B1C6-5015-A74C-AF9D-52EC38E5B996}"/>
              </a:ext>
            </a:extLst>
          </p:cNvPr>
          <p:cNvSpPr txBox="1"/>
          <p:nvPr/>
        </p:nvSpPr>
        <p:spPr>
          <a:xfrm>
            <a:off x="989365" y="5631718"/>
            <a:ext cx="10038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Logic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F642E933-EEBE-1C49-A319-CF150D0B85DB}"/>
              </a:ext>
            </a:extLst>
          </p:cNvPr>
          <p:cNvSpPr txBox="1"/>
          <p:nvPr/>
        </p:nvSpPr>
        <p:spPr>
          <a:xfrm>
            <a:off x="4862729" y="5631718"/>
            <a:ext cx="13997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Sensory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561F8C01-EDA2-0B44-9037-5AE0DD68A478}"/>
              </a:ext>
            </a:extLst>
          </p:cNvPr>
          <p:cNvSpPr txBox="1"/>
          <p:nvPr/>
        </p:nvSpPr>
        <p:spPr>
          <a:xfrm>
            <a:off x="9436100" y="5636183"/>
            <a:ext cx="10390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Motor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EB1DA6B-1A2E-2643-A078-C28AF5337815}"/>
              </a:ext>
            </a:extLst>
          </p:cNvPr>
          <p:cNvSpPr txBox="1"/>
          <p:nvPr/>
        </p:nvSpPr>
        <p:spPr>
          <a:xfrm>
            <a:off x="260544" y="4762268"/>
            <a:ext cx="5838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both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3CECA03A-55E4-7E41-A7AD-04A0DBA76E9B}"/>
              </a:ext>
            </a:extLst>
          </p:cNvPr>
          <p:cNvSpPr txBox="1"/>
          <p:nvPr/>
        </p:nvSpPr>
        <p:spPr>
          <a:xfrm>
            <a:off x="1149913" y="4762268"/>
            <a:ext cx="6976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either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09E5EEA6-33AD-8048-B98E-CAA19FA93698}"/>
              </a:ext>
            </a:extLst>
          </p:cNvPr>
          <p:cNvSpPr txBox="1"/>
          <p:nvPr/>
        </p:nvSpPr>
        <p:spPr>
          <a:xfrm>
            <a:off x="2240754" y="4762268"/>
            <a:ext cx="4700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not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8394399-25ED-784E-8287-A10792E6D6ED}"/>
              </a:ext>
            </a:extLst>
          </p:cNvPr>
          <p:cNvSpPr txBox="1"/>
          <p:nvPr/>
        </p:nvSpPr>
        <p:spPr>
          <a:xfrm>
            <a:off x="3821404" y="4762268"/>
            <a:ext cx="4812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red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2DACC315-BB01-4B46-BDB2-B4623FC90056}"/>
              </a:ext>
            </a:extLst>
          </p:cNvPr>
          <p:cNvSpPr txBox="1"/>
          <p:nvPr/>
        </p:nvSpPr>
        <p:spPr>
          <a:xfrm>
            <a:off x="4580508" y="4762268"/>
            <a:ext cx="8338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vertical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41970A3A-F842-C446-A5C4-21C341ED3EA2}"/>
              </a:ext>
            </a:extLst>
          </p:cNvPr>
          <p:cNvSpPr txBox="1"/>
          <p:nvPr/>
        </p:nvSpPr>
        <p:spPr>
          <a:xfrm>
            <a:off x="5677963" y="4765685"/>
            <a:ext cx="5709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high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00E3DCD-C81F-5440-BD5B-51F2CDABDF66}"/>
              </a:ext>
            </a:extLst>
          </p:cNvPr>
          <p:cNvSpPr txBox="1"/>
          <p:nvPr/>
        </p:nvSpPr>
        <p:spPr>
          <a:xfrm>
            <a:off x="6441116" y="4777369"/>
            <a:ext cx="9605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constant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5082FE13-C262-DC41-86AE-4D0F949927EC}"/>
              </a:ext>
            </a:extLst>
          </p:cNvPr>
          <p:cNvSpPr txBox="1"/>
          <p:nvPr/>
        </p:nvSpPr>
        <p:spPr>
          <a:xfrm>
            <a:off x="8205761" y="4749568"/>
            <a:ext cx="5597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lmid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3ECDC8C-99D2-814F-9AC5-134D25A1D1EA}"/>
              </a:ext>
            </a:extLst>
          </p:cNvPr>
          <p:cNvSpPr txBox="1"/>
          <p:nvPr/>
        </p:nvSpPr>
        <p:spPr>
          <a:xfrm>
            <a:off x="9185069" y="4762268"/>
            <a:ext cx="5020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lind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997BA478-334C-5945-BD29-6536BB6927BE}"/>
              </a:ext>
            </a:extLst>
          </p:cNvPr>
          <p:cNvSpPr txBox="1"/>
          <p:nvPr/>
        </p:nvSpPr>
        <p:spPr>
          <a:xfrm>
            <a:off x="10146747" y="4777369"/>
            <a:ext cx="5838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rmid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7A15C0E7-63DE-0C4E-9A6D-DD8A124569AA}"/>
              </a:ext>
            </a:extLst>
          </p:cNvPr>
          <p:cNvSpPr txBox="1"/>
          <p:nvPr/>
        </p:nvSpPr>
        <p:spPr>
          <a:xfrm>
            <a:off x="11103567" y="4777369"/>
            <a:ext cx="5261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rind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88F3CEAB-FEDE-6D40-99D5-E1008E8C4A39}"/>
              </a:ext>
            </a:extLst>
          </p:cNvPr>
          <p:cNvSpPr txBox="1"/>
          <p:nvPr/>
        </p:nvSpPr>
        <p:spPr>
          <a:xfrm>
            <a:off x="3078600" y="6204863"/>
            <a:ext cx="62019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If stimulus is </a:t>
            </a:r>
            <a:r>
              <a:rPr lang="en-US" sz="2400" b="1" i="1" u="sng" dirty="0"/>
              <a:t>NOT</a:t>
            </a:r>
            <a:r>
              <a:rPr lang="en-US" sz="2400" i="1" dirty="0"/>
              <a:t> </a:t>
            </a:r>
            <a:r>
              <a:rPr lang="en-US" sz="2400" b="1" i="1" dirty="0"/>
              <a:t>HIGH</a:t>
            </a:r>
            <a:r>
              <a:rPr lang="en-US" sz="2400" i="1" dirty="0"/>
              <a:t>, output </a:t>
            </a:r>
            <a:r>
              <a:rPr lang="en-US" sz="2400" b="1" i="1" dirty="0"/>
              <a:t>RIND</a:t>
            </a:r>
            <a:r>
              <a:rPr lang="en-US" sz="2400" i="1" dirty="0"/>
              <a:t>; else </a:t>
            </a:r>
            <a:r>
              <a:rPr lang="en-US" sz="2400" b="1" i="1" dirty="0"/>
              <a:t>RMID</a:t>
            </a:r>
          </a:p>
        </p:txBody>
      </p:sp>
    </p:spTree>
    <p:extLst>
      <p:ext uri="{BB962C8B-B14F-4D97-AF65-F5344CB8AC3E}">
        <p14:creationId xmlns:p14="http://schemas.microsoft.com/office/powerpoint/2010/main" val="22850205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DE1237-B5A9-F046-9B19-4DDF8A072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lang="en-US" dirty="0"/>
              <a:t>Comparison of networks using pretrained networks on </a:t>
            </a:r>
            <a:r>
              <a:rPr lang="en-US" i="1" dirty="0"/>
              <a:t>negative sensorimotor tasks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72E2E7-24A9-BF43-8401-EB870DE548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2657" y="1343818"/>
            <a:ext cx="6106686" cy="450368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1B2602B-432F-1747-A285-80BA312376B1}"/>
              </a:ext>
            </a:extLst>
          </p:cNvPr>
          <p:cNvSpPr txBox="1"/>
          <p:nvPr/>
        </p:nvSpPr>
        <p:spPr>
          <a:xfrm>
            <a:off x="994610" y="6160168"/>
            <a:ext cx="10456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Overall performance patterns are consistent with the standard (affirmative) sensorimotor task</a:t>
            </a:r>
          </a:p>
        </p:txBody>
      </p:sp>
    </p:spTree>
    <p:extLst>
      <p:ext uri="{BB962C8B-B14F-4D97-AF65-F5344CB8AC3E}">
        <p14:creationId xmlns:p14="http://schemas.microsoft.com/office/powerpoint/2010/main" val="14042203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DE1237-B5A9-F046-9B19-4DDF8A072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lang="en-US" dirty="0"/>
              <a:t>Evaluating task performance by specific rules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B2602B-432F-1747-A285-80BA312376B1}"/>
              </a:ext>
            </a:extLst>
          </p:cNvPr>
          <p:cNvSpPr txBox="1"/>
          <p:nvPr/>
        </p:nvSpPr>
        <p:spPr>
          <a:xfrm>
            <a:off x="271296" y="6160168"/>
            <a:ext cx="11649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Performance on specific logical rules is flipped – rules involving negations outperform ‘affirmative’ rules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B660E8-21E1-D64A-8E90-F1A714A6B8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48943"/>
            <a:ext cx="12192000" cy="380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343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DE1237-B5A9-F046-9B19-4DDF8A072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lang="en-US" dirty="0"/>
              <a:t>Evaluating task performance by specific rules (using Adam)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B2602B-432F-1747-A285-80BA312376B1}"/>
              </a:ext>
            </a:extLst>
          </p:cNvPr>
          <p:cNvSpPr txBox="1"/>
          <p:nvPr/>
        </p:nvSpPr>
        <p:spPr>
          <a:xfrm>
            <a:off x="271296" y="6160168"/>
            <a:ext cx="116494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Performance on specific logical rules is flipped – rules involving negations outperform ‘affirmative’ rules</a:t>
            </a:r>
          </a:p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Results are qualitatively similar with using SGD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B660E8-21E1-D64A-8E90-F1A714A6B8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48943"/>
            <a:ext cx="12192000" cy="380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5488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D8F38B-09C7-5546-A431-5DE096B33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What if we pretrained the networks on both affirmative and negative versions of the sensorimotor primitive task?</a:t>
            </a:r>
          </a:p>
        </p:txBody>
      </p:sp>
    </p:spTree>
    <p:extLst>
      <p:ext uri="{BB962C8B-B14F-4D97-AF65-F5344CB8AC3E}">
        <p14:creationId xmlns:p14="http://schemas.microsoft.com/office/powerpoint/2010/main" val="39428380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DE1237-B5A9-F046-9B19-4DDF8A072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Training on both affirmative + negative sensorimotor primitive tasks yields nearly perfect performance after training on just 4/64 tasks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0779E6-6DFB-1F45-B3A0-EB0A55E99A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4636" y="1279590"/>
            <a:ext cx="7042727" cy="4880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4565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D8F38B-09C7-5546-A431-5DE096B33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What about zero-shot learning on the full C-PRO task?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A8FEFE-88EB-C448-92A0-28C3BEF0D5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Pretrained tasks have never seen all 3 rules together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Would be a demonstration of </a:t>
            </a:r>
            <a:r>
              <a:rPr lang="en-US" i="1" dirty="0">
                <a:solidFill>
                  <a:schemeClr val="tx1"/>
                </a:solidFill>
              </a:rPr>
              <a:t>systematicity </a:t>
            </a:r>
            <a:r>
              <a:rPr lang="en-US" dirty="0">
                <a:solidFill>
                  <a:schemeClr val="tx1"/>
                </a:solidFill>
              </a:rPr>
              <a:t>and </a:t>
            </a:r>
            <a:r>
              <a:rPr lang="en-US" i="1" dirty="0">
                <a:solidFill>
                  <a:schemeClr val="tx1"/>
                </a:solidFill>
              </a:rPr>
              <a:t>productivity </a:t>
            </a:r>
            <a:r>
              <a:rPr lang="en-US" dirty="0">
                <a:solidFill>
                  <a:schemeClr val="tx1"/>
                </a:solidFill>
              </a:rPr>
              <a:t>(extending 2 rule to 3 rule tasks)</a:t>
            </a:r>
          </a:p>
        </p:txBody>
      </p:sp>
    </p:spTree>
    <p:extLst>
      <p:ext uri="{BB962C8B-B14F-4D97-AF65-F5344CB8AC3E}">
        <p14:creationId xmlns:p14="http://schemas.microsoft.com/office/powerpoint/2010/main" val="17653384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DE1237-B5A9-F046-9B19-4DDF8A072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Highly accurate zero-shot learning when training on both affirmative &amp; negative sensorimotor primitive tasks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FD659BF-49A2-E443-8363-87EF18AB28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4984" y="1371981"/>
            <a:ext cx="7622032" cy="5486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97772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1E9F1-B966-2D44-A26C-1F1D06CCF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Same results if ‘not both’ and ’neither’ are encoded separately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4B28B5F-8555-844D-9A62-F86DF5B174A3}"/>
              </a:ext>
            </a:extLst>
          </p:cNvPr>
          <p:cNvSpPr/>
          <p:nvPr/>
        </p:nvSpPr>
        <p:spPr>
          <a:xfrm>
            <a:off x="8022" y="4195580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F1AC7F5-F28C-FC4E-8C6E-25AF7529C2D3}"/>
              </a:ext>
            </a:extLst>
          </p:cNvPr>
          <p:cNvSpPr/>
          <p:nvPr/>
        </p:nvSpPr>
        <p:spPr>
          <a:xfrm>
            <a:off x="947822" y="4195580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8F38291-5906-B643-92B2-3AF605683A51}"/>
              </a:ext>
            </a:extLst>
          </p:cNvPr>
          <p:cNvSpPr/>
          <p:nvPr/>
        </p:nvSpPr>
        <p:spPr>
          <a:xfrm>
            <a:off x="1925722" y="4195580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9FF1819-9F90-0548-AB87-8470900AD1A3}"/>
              </a:ext>
            </a:extLst>
          </p:cNvPr>
          <p:cNvSpPr/>
          <p:nvPr/>
        </p:nvSpPr>
        <p:spPr>
          <a:xfrm>
            <a:off x="4061992" y="4195580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97F51E5-CD7C-EB4B-BEBF-C9A4A22B2BF1}"/>
              </a:ext>
            </a:extLst>
          </p:cNvPr>
          <p:cNvSpPr/>
          <p:nvPr/>
        </p:nvSpPr>
        <p:spPr>
          <a:xfrm>
            <a:off x="5001792" y="4195580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DE59627-26CD-2E44-8718-B25D04BC30C7}"/>
              </a:ext>
            </a:extLst>
          </p:cNvPr>
          <p:cNvSpPr/>
          <p:nvPr/>
        </p:nvSpPr>
        <p:spPr>
          <a:xfrm>
            <a:off x="5979692" y="4195580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8EF619D-B88E-6F4C-8F1C-196DCEE0EA43}"/>
              </a:ext>
            </a:extLst>
          </p:cNvPr>
          <p:cNvSpPr/>
          <p:nvPr/>
        </p:nvSpPr>
        <p:spPr>
          <a:xfrm>
            <a:off x="6932192" y="4195580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BD30EF9-C2D3-3448-A61D-CBA199441EED}"/>
              </a:ext>
            </a:extLst>
          </p:cNvPr>
          <p:cNvSpPr/>
          <p:nvPr/>
        </p:nvSpPr>
        <p:spPr>
          <a:xfrm>
            <a:off x="8089900" y="4182880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5F6BFC5-757D-674E-B050-B755A610DAAE}"/>
              </a:ext>
            </a:extLst>
          </p:cNvPr>
          <p:cNvSpPr/>
          <p:nvPr/>
        </p:nvSpPr>
        <p:spPr>
          <a:xfrm>
            <a:off x="9029700" y="4182880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88E6F25-73FA-EE4D-B011-500EBAE5467A}"/>
              </a:ext>
            </a:extLst>
          </p:cNvPr>
          <p:cNvSpPr/>
          <p:nvPr/>
        </p:nvSpPr>
        <p:spPr>
          <a:xfrm>
            <a:off x="10007600" y="4182880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19C3D2E-A984-524D-B90E-C6AB2B12FE57}"/>
              </a:ext>
            </a:extLst>
          </p:cNvPr>
          <p:cNvSpPr/>
          <p:nvPr/>
        </p:nvSpPr>
        <p:spPr>
          <a:xfrm>
            <a:off x="10960100" y="4182880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75891A4-C153-3A44-A0F9-649250751029}"/>
              </a:ext>
            </a:extLst>
          </p:cNvPr>
          <p:cNvSpPr txBox="1"/>
          <p:nvPr/>
        </p:nvSpPr>
        <p:spPr>
          <a:xfrm>
            <a:off x="989365" y="5286764"/>
            <a:ext cx="10038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Logic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0436025-1408-BB42-8407-76AC861D8231}"/>
              </a:ext>
            </a:extLst>
          </p:cNvPr>
          <p:cNvSpPr txBox="1"/>
          <p:nvPr/>
        </p:nvSpPr>
        <p:spPr>
          <a:xfrm>
            <a:off x="5279821" y="5286764"/>
            <a:ext cx="13997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Sensory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4827275-07E5-844F-B61B-8D636DA28065}"/>
              </a:ext>
            </a:extLst>
          </p:cNvPr>
          <p:cNvSpPr txBox="1"/>
          <p:nvPr/>
        </p:nvSpPr>
        <p:spPr>
          <a:xfrm>
            <a:off x="9436100" y="5291229"/>
            <a:ext cx="10390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Motor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39152A9-A296-B443-A4F3-247A024E8756}"/>
              </a:ext>
            </a:extLst>
          </p:cNvPr>
          <p:cNvSpPr txBox="1"/>
          <p:nvPr/>
        </p:nvSpPr>
        <p:spPr>
          <a:xfrm>
            <a:off x="116166" y="4417314"/>
            <a:ext cx="5838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both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D38021E-7F57-F74D-95B6-F194AF391ED6}"/>
              </a:ext>
            </a:extLst>
          </p:cNvPr>
          <p:cNvSpPr txBox="1"/>
          <p:nvPr/>
        </p:nvSpPr>
        <p:spPr>
          <a:xfrm>
            <a:off x="1005535" y="4417314"/>
            <a:ext cx="6976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either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ABF7B37-5943-8346-A897-C9B74F8C03F9}"/>
              </a:ext>
            </a:extLst>
          </p:cNvPr>
          <p:cNvSpPr txBox="1"/>
          <p:nvPr/>
        </p:nvSpPr>
        <p:spPr>
          <a:xfrm>
            <a:off x="1867950" y="4417314"/>
            <a:ext cx="9268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not both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98E53D8-7D1C-754A-AF38-07321C656476}"/>
              </a:ext>
            </a:extLst>
          </p:cNvPr>
          <p:cNvSpPr txBox="1"/>
          <p:nvPr/>
        </p:nvSpPr>
        <p:spPr>
          <a:xfrm>
            <a:off x="4238496" y="4417314"/>
            <a:ext cx="4812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red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73B0C28-C86E-9E4B-BCE9-F63E2E667EE8}"/>
              </a:ext>
            </a:extLst>
          </p:cNvPr>
          <p:cNvSpPr txBox="1"/>
          <p:nvPr/>
        </p:nvSpPr>
        <p:spPr>
          <a:xfrm>
            <a:off x="4997600" y="4417314"/>
            <a:ext cx="8338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vertical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BAD9D36-8B54-8C46-AB6F-41EF2F64134D}"/>
              </a:ext>
            </a:extLst>
          </p:cNvPr>
          <p:cNvSpPr txBox="1"/>
          <p:nvPr/>
        </p:nvSpPr>
        <p:spPr>
          <a:xfrm>
            <a:off x="6095055" y="4420731"/>
            <a:ext cx="5709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high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38360C1-F0EB-C74A-881F-FF62EC425BDF}"/>
              </a:ext>
            </a:extLst>
          </p:cNvPr>
          <p:cNvSpPr txBox="1"/>
          <p:nvPr/>
        </p:nvSpPr>
        <p:spPr>
          <a:xfrm>
            <a:off x="6858208" y="4432415"/>
            <a:ext cx="9605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constant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AF471BD-1D54-6B45-8C56-F224F3BC983A}"/>
              </a:ext>
            </a:extLst>
          </p:cNvPr>
          <p:cNvSpPr txBox="1"/>
          <p:nvPr/>
        </p:nvSpPr>
        <p:spPr>
          <a:xfrm>
            <a:off x="8205761" y="4404614"/>
            <a:ext cx="5597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lmid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A398783-3373-4349-ABDF-A365629CC616}"/>
              </a:ext>
            </a:extLst>
          </p:cNvPr>
          <p:cNvSpPr txBox="1"/>
          <p:nvPr/>
        </p:nvSpPr>
        <p:spPr>
          <a:xfrm>
            <a:off x="9185069" y="4417314"/>
            <a:ext cx="5020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lind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5AF6992-D3ED-FD4D-BFB2-005FFEBAB931}"/>
              </a:ext>
            </a:extLst>
          </p:cNvPr>
          <p:cNvSpPr txBox="1"/>
          <p:nvPr/>
        </p:nvSpPr>
        <p:spPr>
          <a:xfrm>
            <a:off x="10146747" y="4432415"/>
            <a:ext cx="5838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rmid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1A0A004-488B-3D42-BB14-6E6CA9C2AD8E}"/>
              </a:ext>
            </a:extLst>
          </p:cNvPr>
          <p:cNvSpPr txBox="1"/>
          <p:nvPr/>
        </p:nvSpPr>
        <p:spPr>
          <a:xfrm>
            <a:off x="11103567" y="4432415"/>
            <a:ext cx="5261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rind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29CA3B7B-B602-7C42-A1E3-006BE95FE2AB}"/>
              </a:ext>
            </a:extLst>
          </p:cNvPr>
          <p:cNvCxnSpPr>
            <a:cxnSpLocks/>
          </p:cNvCxnSpPr>
          <p:nvPr/>
        </p:nvCxnSpPr>
        <p:spPr>
          <a:xfrm flipV="1">
            <a:off x="1354222" y="2773180"/>
            <a:ext cx="0" cy="1422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05EBFCF-FA20-E34F-8A42-3FB458C8EFAA}"/>
              </a:ext>
            </a:extLst>
          </p:cNvPr>
          <p:cNvCxnSpPr>
            <a:cxnSpLocks/>
          </p:cNvCxnSpPr>
          <p:nvPr/>
        </p:nvCxnSpPr>
        <p:spPr>
          <a:xfrm flipV="1">
            <a:off x="2333458" y="2773180"/>
            <a:ext cx="0" cy="1422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DE2269D4-35CB-0B45-A305-6BB03ABB4F15}"/>
              </a:ext>
            </a:extLst>
          </p:cNvPr>
          <p:cNvCxnSpPr>
            <a:cxnSpLocks/>
          </p:cNvCxnSpPr>
          <p:nvPr/>
        </p:nvCxnSpPr>
        <p:spPr>
          <a:xfrm flipV="1">
            <a:off x="414422" y="2773180"/>
            <a:ext cx="0" cy="1422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00DD8FF8-4E91-E248-AD50-E1051F592C50}"/>
              </a:ext>
            </a:extLst>
          </p:cNvPr>
          <p:cNvCxnSpPr>
            <a:cxnSpLocks/>
          </p:cNvCxnSpPr>
          <p:nvPr/>
        </p:nvCxnSpPr>
        <p:spPr>
          <a:xfrm flipV="1">
            <a:off x="5401313" y="2760480"/>
            <a:ext cx="0" cy="1422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6BF25907-59D2-1642-83BF-69D9EC55A92E}"/>
              </a:ext>
            </a:extLst>
          </p:cNvPr>
          <p:cNvCxnSpPr>
            <a:cxnSpLocks/>
          </p:cNvCxnSpPr>
          <p:nvPr/>
        </p:nvCxnSpPr>
        <p:spPr>
          <a:xfrm flipV="1">
            <a:off x="6380549" y="2760480"/>
            <a:ext cx="0" cy="1422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2FDD2400-FF98-6E4B-BA3A-A861FC53F5E2}"/>
              </a:ext>
            </a:extLst>
          </p:cNvPr>
          <p:cNvCxnSpPr>
            <a:cxnSpLocks/>
          </p:cNvCxnSpPr>
          <p:nvPr/>
        </p:nvCxnSpPr>
        <p:spPr>
          <a:xfrm flipV="1">
            <a:off x="4461513" y="2760480"/>
            <a:ext cx="0" cy="1422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8DC66E08-980A-224F-9C1E-82DBECDA5C1E}"/>
              </a:ext>
            </a:extLst>
          </p:cNvPr>
          <p:cNvCxnSpPr>
            <a:cxnSpLocks/>
          </p:cNvCxnSpPr>
          <p:nvPr/>
        </p:nvCxnSpPr>
        <p:spPr>
          <a:xfrm flipV="1">
            <a:off x="9426731" y="2773180"/>
            <a:ext cx="0" cy="1422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6C197B0B-9FEE-F34A-8A40-1E8339CA6BFF}"/>
              </a:ext>
            </a:extLst>
          </p:cNvPr>
          <p:cNvCxnSpPr>
            <a:cxnSpLocks/>
          </p:cNvCxnSpPr>
          <p:nvPr/>
        </p:nvCxnSpPr>
        <p:spPr>
          <a:xfrm flipV="1">
            <a:off x="10405967" y="2773180"/>
            <a:ext cx="0" cy="1422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F832E4AE-E80A-C248-AF2E-30247D933C79}"/>
              </a:ext>
            </a:extLst>
          </p:cNvPr>
          <p:cNvCxnSpPr>
            <a:cxnSpLocks/>
          </p:cNvCxnSpPr>
          <p:nvPr/>
        </p:nvCxnSpPr>
        <p:spPr>
          <a:xfrm flipV="1">
            <a:off x="8486931" y="2773180"/>
            <a:ext cx="0" cy="1422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00E68D35-CC7B-8A46-AF62-0821204021A1}"/>
              </a:ext>
            </a:extLst>
          </p:cNvPr>
          <p:cNvCxnSpPr>
            <a:cxnSpLocks/>
          </p:cNvCxnSpPr>
          <p:nvPr/>
        </p:nvCxnSpPr>
        <p:spPr>
          <a:xfrm flipV="1">
            <a:off x="7338337" y="2760480"/>
            <a:ext cx="0" cy="1422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05235C35-3866-A945-A4C8-7C3808283F15}"/>
              </a:ext>
            </a:extLst>
          </p:cNvPr>
          <p:cNvCxnSpPr>
            <a:cxnSpLocks/>
          </p:cNvCxnSpPr>
          <p:nvPr/>
        </p:nvCxnSpPr>
        <p:spPr>
          <a:xfrm flipV="1">
            <a:off x="11366500" y="2773180"/>
            <a:ext cx="0" cy="1422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86996951-594A-1841-8025-2C7D05EAE4EA}"/>
              </a:ext>
            </a:extLst>
          </p:cNvPr>
          <p:cNvSpPr/>
          <p:nvPr/>
        </p:nvSpPr>
        <p:spPr>
          <a:xfrm>
            <a:off x="2865113" y="4182880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6D08CC0-6717-3B4D-880B-B84DC9076F8E}"/>
              </a:ext>
            </a:extLst>
          </p:cNvPr>
          <p:cNvSpPr txBox="1"/>
          <p:nvPr/>
        </p:nvSpPr>
        <p:spPr>
          <a:xfrm>
            <a:off x="2865050" y="4404614"/>
            <a:ext cx="8114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neither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D314A035-25CE-C543-ACF3-67DAD3BD314C}"/>
              </a:ext>
            </a:extLst>
          </p:cNvPr>
          <p:cNvCxnSpPr>
            <a:cxnSpLocks/>
          </p:cNvCxnSpPr>
          <p:nvPr/>
        </p:nvCxnSpPr>
        <p:spPr>
          <a:xfrm flipV="1">
            <a:off x="3272849" y="2760480"/>
            <a:ext cx="0" cy="1422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25542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B07F0-7941-D448-A6FC-F380D75F13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Empirical fMRI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A56E3C-8082-E844-8037-0F207A2947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3"/>
            <a:ext cx="10515600" cy="4851400"/>
          </a:xfrm>
        </p:spPr>
        <p:txBody>
          <a:bodyPr/>
          <a:lstStyle/>
          <a:p>
            <a:r>
              <a:rPr lang="en-US" b="1" u="sng" dirty="0"/>
              <a:t>Objective:</a:t>
            </a:r>
            <a:r>
              <a:rPr lang="en-US" dirty="0"/>
              <a:t> identify how and where the brain represents compositional information</a:t>
            </a:r>
          </a:p>
          <a:p>
            <a:endParaRPr lang="en-US" dirty="0"/>
          </a:p>
          <a:p>
            <a:r>
              <a:rPr lang="en-US" dirty="0"/>
              <a:t>Previous work has shown that the brain contains compositional representations (</a:t>
            </a:r>
            <a:r>
              <a:rPr lang="en-US" dirty="0" err="1"/>
              <a:t>Reverberi</a:t>
            </a:r>
            <a:r>
              <a:rPr lang="en-US" dirty="0"/>
              <a:t> et al. 2012; Cole et al. 2015)</a:t>
            </a:r>
          </a:p>
          <a:p>
            <a:endParaRPr lang="en-US" dirty="0"/>
          </a:p>
          <a:p>
            <a:r>
              <a:rPr lang="en-US" dirty="0"/>
              <a:t>But what are the computational properties of compositional representations, and why are they useful?</a:t>
            </a:r>
          </a:p>
        </p:txBody>
      </p:sp>
    </p:spTree>
    <p:extLst>
      <p:ext uri="{BB962C8B-B14F-4D97-AF65-F5344CB8AC3E}">
        <p14:creationId xmlns:p14="http://schemas.microsoft.com/office/powerpoint/2010/main" val="12749797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DA50B-912A-E541-ACE4-E8622627AD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8255"/>
            <a:ext cx="11815763" cy="1325563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Evidence for compositionality in human behavior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9B139E1-D5C8-8F4C-A528-E3A4ABD034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88" y="1758950"/>
            <a:ext cx="5194300" cy="402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C0C4A38-D12D-CD4D-9D5F-263C07AB0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4462" y="1600200"/>
            <a:ext cx="5321300" cy="434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392392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F8B32-EBB1-1445-B8E2-9E55531861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78B28A-B3B1-5642-A1E5-A3A7EEAF2F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Identify regions that are sensitive to compositional representations</a:t>
            </a:r>
          </a:p>
          <a:p>
            <a:pPr lvl="1"/>
            <a:r>
              <a:rPr lang="en-US" dirty="0"/>
              <a:t>Test for…</a:t>
            </a:r>
          </a:p>
          <a:p>
            <a:pPr lvl="2"/>
            <a:r>
              <a:rPr lang="en-US" dirty="0"/>
              <a:t>Regions sensitive to novelty (i.e., practiced versus novel tasks), since novelty-sensitive regions are likely involved in flexible re-use of compositions (Cole et al. 2016)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Regions that are sensitive to negations – within Logic rules, we can group NEITHER + NOT BOTH versus EITHER and BOTH 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Cross condition generalization performance (CCGP) (</a:t>
            </a:r>
            <a:r>
              <a:rPr lang="en-US" dirty="0" err="1"/>
              <a:t>Reverberi</a:t>
            </a:r>
            <a:r>
              <a:rPr lang="en-US" dirty="0"/>
              <a:t> et al. 2012; </a:t>
            </a:r>
            <a:r>
              <a:rPr lang="en-US" dirty="0" err="1"/>
              <a:t>Bernardi</a:t>
            </a:r>
            <a:r>
              <a:rPr lang="en-US" dirty="0"/>
              <a:t> et al. 2020) – </a:t>
            </a:r>
            <a:r>
              <a:rPr lang="en-US" i="1" dirty="0"/>
              <a:t>question for Mattia: CCGP with distance-based classification would suggest the clustering of representations?</a:t>
            </a:r>
            <a:endParaRPr lang="en-US" dirty="0"/>
          </a:p>
          <a:p>
            <a:pPr marL="914400" lvl="2" indent="0">
              <a:buNone/>
            </a:pPr>
            <a:endParaRPr lang="en-US" dirty="0"/>
          </a:p>
          <a:p>
            <a:pPr lvl="2"/>
            <a:r>
              <a:rPr lang="en-US" dirty="0"/>
              <a:t>Parallelism – the degree of ‘abstractedness’ in a brain region (</a:t>
            </a:r>
            <a:r>
              <a:rPr lang="en-US" dirty="0" err="1"/>
              <a:t>Bernardi</a:t>
            </a:r>
            <a:r>
              <a:rPr lang="en-US" dirty="0"/>
              <a:t> et al. 2020)</a:t>
            </a:r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595157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B07F0-7941-D448-A6FC-F380D75F1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Novelty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A56E3C-8082-E844-8037-0F207A2947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For each task block (which includes a single task context), label it as either ‘practiced’ or ‘novel’</a:t>
            </a:r>
          </a:p>
          <a:p>
            <a:endParaRPr lang="en-US" dirty="0"/>
          </a:p>
          <a:p>
            <a:r>
              <a:rPr lang="en-US" dirty="0"/>
              <a:t>Run a cross-subject decoding on novel and practiced blocks, testing on held-out subjects (10-fold)</a:t>
            </a:r>
          </a:p>
          <a:p>
            <a:endParaRPr lang="en-US" dirty="0"/>
          </a:p>
          <a:p>
            <a:r>
              <a:rPr lang="en-US" dirty="0"/>
              <a:t>Note that each subject has distinct practiced task contexts they are trained on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960123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BDC8E-C4CF-6C4E-96F4-AFFC35CF86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Regions sensitive to novelty?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CF863C-DDC7-9446-A1B4-1C7F25D39A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9861" y="1190232"/>
            <a:ext cx="8072277" cy="5667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96050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B07F0-7941-D448-A6FC-F380D75F1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Regions sensitive to negations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A56E3C-8082-E844-8037-0F207A2947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If a brain area represents information compositionally, it should be able to disentangle affirmative conditions (BOTH &amp; EITHER) from negations (NOT BOTH &amp; NEITHER)</a:t>
            </a:r>
          </a:p>
          <a:p>
            <a:endParaRPr lang="en-US" dirty="0"/>
          </a:p>
          <a:p>
            <a:r>
              <a:rPr lang="en-US" dirty="0"/>
              <a:t>This is another form of cross-condition generalization</a:t>
            </a:r>
          </a:p>
          <a:p>
            <a:endParaRPr lang="en-US" dirty="0"/>
          </a:p>
          <a:p>
            <a:r>
              <a:rPr lang="en-US" dirty="0"/>
              <a:t>Cross-subject 10-fold cross validation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19009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BDC8E-C4CF-6C4E-96F4-AFFC35CF86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Regions sensitive to negations?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12EF6D-B428-F447-9648-067A3D8260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5347" y="1190232"/>
            <a:ext cx="8072277" cy="5667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83877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B07F0-7941-D448-A6FC-F380D75F1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CCGP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A56E3C-8082-E844-8037-0F207A2947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Extract 64 task contexts</a:t>
            </a:r>
          </a:p>
          <a:p>
            <a:endParaRPr lang="en-US" dirty="0"/>
          </a:p>
          <a:p>
            <a:r>
              <a:rPr lang="en-US" dirty="0"/>
              <a:t>For each rule domain decode logic rules (BOTH v EITHER v NOTBOTH v NEITHER)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By definition, since there’s only one sample per task context, this is CCG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095987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AE476-15DE-F247-8239-AFBF4397D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Logic rule CCGP – </a:t>
            </a:r>
            <a:r>
              <a:rPr lang="en-US" i="1" dirty="0"/>
              <a:t>statistical significance assessed using alpha&lt;0.05 on shuffled data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5667FF4-C456-F84E-90A8-D13128AB2D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0347" y="1426563"/>
            <a:ext cx="6671304" cy="4684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07300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AE476-15DE-F247-8239-AFBF4397D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Logic rule CCGP – </a:t>
            </a:r>
            <a:r>
              <a:rPr lang="en-US" i="1" dirty="0"/>
              <a:t>statistical significance assessed using alpha&lt;0.05 on shuffled data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C482717-49BB-B545-87C8-DC40C55766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6782" y="1447858"/>
            <a:ext cx="7338434" cy="5152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35169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AE476-15DE-F247-8239-AFBF4397D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Motor rule CCGP – </a:t>
            </a:r>
            <a:r>
              <a:rPr lang="en-US" i="1" dirty="0"/>
              <a:t>statistical significance assessed using alpha&lt;0.05 on shuffled data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21C6B4-A54B-8A45-BBBF-DA26082D6A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9033" y="1491370"/>
            <a:ext cx="7333932" cy="5152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53222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B07F0-7941-D448-A6FC-F380D75F1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Parallelism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A56E3C-8082-E844-8037-0F207A2947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Extract 64 task contexts</a:t>
            </a:r>
          </a:p>
          <a:p>
            <a:endParaRPr lang="en-US" dirty="0"/>
          </a:p>
          <a:p>
            <a:r>
              <a:rPr lang="en-US" dirty="0"/>
              <a:t>For each rule domain compute the degree of parallelism between each pair of rules across contexts</a:t>
            </a:r>
          </a:p>
          <a:p>
            <a:pPr lvl="1"/>
            <a:r>
              <a:rPr lang="en-US" dirty="0"/>
              <a:t>Ex, to test compositionality and coding directions of BOTH and EITHER rules, test if the following 2 vectors are parallel</a:t>
            </a:r>
          </a:p>
          <a:p>
            <a:pPr lvl="2"/>
            <a:r>
              <a:rPr lang="en-US" dirty="0"/>
              <a:t>VECTOR1: BOTH – RED – LMID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EITHER – RED – LMID</a:t>
            </a:r>
          </a:p>
          <a:p>
            <a:pPr lvl="2"/>
            <a:r>
              <a:rPr lang="en-US" dirty="0"/>
              <a:t>VECTOR2: BOTH – VERTICAL – RMID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EITHER – VERTICAL – RMID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15594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738AA8-BE64-444C-A4B8-B1AEF481D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Analysis 1 - ANN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A5432F-0A54-644C-A106-85F27E4204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Build a model to perform the CPRO task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Train the model on 4 practiced tasks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Evaluate model performance on novel tasks, varied by task similarity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i="1" dirty="0">
                <a:latin typeface="Arial" panose="020B0604020202020204" pitchFamily="34" charset="0"/>
                <a:cs typeface="Arial" panose="020B0604020202020204" pitchFamily="34" charset="0"/>
              </a:rPr>
              <a:t>Does the ANN exhibit similar compositional behaviors to humans?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9372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AE476-15DE-F247-8239-AFBF4397D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Logic rule parallelism – </a:t>
            </a:r>
            <a:r>
              <a:rPr lang="en-US" i="1" dirty="0"/>
              <a:t>statistical significance assessed using alpha&lt;0.05 on shuffled data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C245EC-B899-6740-A75D-995EB52421CF}"/>
              </a:ext>
            </a:extLst>
          </p:cNvPr>
          <p:cNvSpPr txBox="1"/>
          <p:nvPr/>
        </p:nvSpPr>
        <p:spPr>
          <a:xfrm>
            <a:off x="464457" y="6211669"/>
            <a:ext cx="68990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Question for Mattia -- has he ever experienced negative angles? </a:t>
            </a:r>
          </a:p>
          <a:p>
            <a:r>
              <a:rPr lang="en-US" dirty="0"/>
              <a:t>Presumably statistical tests should always be performed on |cos x|, no?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3729570-D15B-5E49-A720-396C39C1ED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0347" y="1391748"/>
            <a:ext cx="6671304" cy="4684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40318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AE476-15DE-F247-8239-AFBF4397D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Sensory rule parallelism – </a:t>
            </a:r>
            <a:r>
              <a:rPr lang="en-US" i="1" dirty="0"/>
              <a:t>statistical significance assessed using alpha&lt;0.05 on shuffled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6F6F43-AD81-494D-AFC2-432B0B1082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6782" y="1325563"/>
            <a:ext cx="7338434" cy="5152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0248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AE476-15DE-F247-8239-AFBF4397D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Motor rule parallelism – </a:t>
            </a:r>
            <a:r>
              <a:rPr lang="en-US" i="1" dirty="0"/>
              <a:t>statistical significance assessed using alpha&lt;0.05 on shuffled data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6C39CC0-9E78-7B45-8D38-9A143CCB24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6782" y="1534913"/>
            <a:ext cx="7338434" cy="5152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87892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6C598A-C033-094F-AAD3-74840EE8C2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8255"/>
            <a:ext cx="11771453" cy="1325563"/>
          </a:xfrm>
        </p:spPr>
        <p:txBody>
          <a:bodyPr/>
          <a:lstStyle/>
          <a:p>
            <a:r>
              <a:rPr lang="en-US" dirty="0"/>
              <a:t>Measure abstractedness using parallelism score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009C52-B518-1A42-BF22-5666F7BF23BE}"/>
              </a:ext>
            </a:extLst>
          </p:cNvPr>
          <p:cNvSpPr txBox="1"/>
          <p:nvPr/>
        </p:nvSpPr>
        <p:spPr>
          <a:xfrm>
            <a:off x="2106592" y="1770926"/>
            <a:ext cx="1425617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BOTH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RED</a:t>
            </a:r>
          </a:p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LMID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E47230-9E5A-9240-A78C-87640341A966}"/>
              </a:ext>
            </a:extLst>
          </p:cNvPr>
          <p:cNvSpPr txBox="1"/>
          <p:nvPr/>
        </p:nvSpPr>
        <p:spPr>
          <a:xfrm>
            <a:off x="6644831" y="1724517"/>
            <a:ext cx="1425617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BOTH</a:t>
            </a:r>
          </a:p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VERTICAL</a:t>
            </a:r>
          </a:p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RMID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9BC9CEC-039E-F145-A9A7-51D994B348D5}"/>
              </a:ext>
            </a:extLst>
          </p:cNvPr>
          <p:cNvSpPr txBox="1"/>
          <p:nvPr/>
        </p:nvSpPr>
        <p:spPr>
          <a:xfrm>
            <a:off x="2106592" y="4539206"/>
            <a:ext cx="1425617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EITHER</a:t>
            </a:r>
          </a:p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RED</a:t>
            </a:r>
          </a:p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LMID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D50DDF-BC5A-E045-9677-0F069B00D1D6}"/>
              </a:ext>
            </a:extLst>
          </p:cNvPr>
          <p:cNvSpPr txBox="1"/>
          <p:nvPr/>
        </p:nvSpPr>
        <p:spPr>
          <a:xfrm>
            <a:off x="7467600" y="4539206"/>
            <a:ext cx="1425617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EITHER</a:t>
            </a:r>
          </a:p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VERTICAL</a:t>
            </a:r>
          </a:p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RMID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D7B3CC3-1765-D64D-9143-A1F80922BF13}"/>
              </a:ext>
            </a:extLst>
          </p:cNvPr>
          <p:cNvSpPr/>
          <p:nvPr/>
        </p:nvSpPr>
        <p:spPr>
          <a:xfrm>
            <a:off x="3541850" y="4319287"/>
            <a:ext cx="219919" cy="219919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6">
                  <a:lumMod val="75000"/>
                </a:schemeClr>
              </a:solidFill>
              <a:highlight>
                <a:srgbClr val="008000"/>
              </a:highlight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C0866E3-9B31-B844-B037-D582CCA57621}"/>
              </a:ext>
            </a:extLst>
          </p:cNvPr>
          <p:cNvSpPr/>
          <p:nvPr/>
        </p:nvSpPr>
        <p:spPr>
          <a:xfrm>
            <a:off x="7247681" y="4319287"/>
            <a:ext cx="219919" cy="219919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885B2C8-822F-654B-B1E1-4DA087021E42}"/>
              </a:ext>
            </a:extLst>
          </p:cNvPr>
          <p:cNvSpPr/>
          <p:nvPr/>
        </p:nvSpPr>
        <p:spPr>
          <a:xfrm>
            <a:off x="6703668" y="2694256"/>
            <a:ext cx="219919" cy="219919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A856380-052B-D94A-BEE7-EB2929DFF968}"/>
              </a:ext>
            </a:extLst>
          </p:cNvPr>
          <p:cNvSpPr/>
          <p:nvPr/>
        </p:nvSpPr>
        <p:spPr>
          <a:xfrm>
            <a:off x="2916817" y="2708972"/>
            <a:ext cx="219919" cy="219919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310651E-698E-3D41-AEEA-236FFD76C285}"/>
              </a:ext>
            </a:extLst>
          </p:cNvPr>
          <p:cNvCxnSpPr>
            <a:cxnSpLocks/>
          </p:cNvCxnSpPr>
          <p:nvPr/>
        </p:nvCxnSpPr>
        <p:spPr>
          <a:xfrm flipV="1">
            <a:off x="2129738" y="3110449"/>
            <a:ext cx="2824223" cy="1053296"/>
          </a:xfrm>
          <a:prstGeom prst="line">
            <a:avLst/>
          </a:prstGeom>
          <a:ln w="349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D48B5ED-7402-694F-A530-70BAE7B6C996}"/>
              </a:ext>
            </a:extLst>
          </p:cNvPr>
          <p:cNvCxnSpPr>
            <a:cxnSpLocks/>
            <a:stCxn id="10" idx="0"/>
          </p:cNvCxnSpPr>
          <p:nvPr/>
        </p:nvCxnSpPr>
        <p:spPr>
          <a:xfrm flipH="1" flipV="1">
            <a:off x="3020992" y="2928891"/>
            <a:ext cx="630818" cy="1390396"/>
          </a:xfrm>
          <a:prstGeom prst="straightConnector1">
            <a:avLst/>
          </a:prstGeom>
          <a:ln w="635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ADE2A5F-7935-4146-A3D9-52FCC1503A4A}"/>
              </a:ext>
            </a:extLst>
          </p:cNvPr>
          <p:cNvCxnSpPr>
            <a:cxnSpLocks/>
          </p:cNvCxnSpPr>
          <p:nvPr/>
        </p:nvCxnSpPr>
        <p:spPr>
          <a:xfrm flipH="1" flipV="1">
            <a:off x="6829063" y="2928891"/>
            <a:ext cx="528578" cy="1342884"/>
          </a:xfrm>
          <a:prstGeom prst="straightConnector1">
            <a:avLst/>
          </a:prstGeom>
          <a:ln w="635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3F29BE6-C42B-814A-8418-4120A96EEA6C}"/>
              </a:ext>
            </a:extLst>
          </p:cNvPr>
          <p:cNvCxnSpPr>
            <a:cxnSpLocks/>
          </p:cNvCxnSpPr>
          <p:nvPr/>
        </p:nvCxnSpPr>
        <p:spPr>
          <a:xfrm flipV="1">
            <a:off x="6182807" y="2902352"/>
            <a:ext cx="2824223" cy="1053296"/>
          </a:xfrm>
          <a:prstGeom prst="line">
            <a:avLst/>
          </a:prstGeom>
          <a:ln w="349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9656EB1B-8949-2143-84FB-6EC7BC215CE7}"/>
              </a:ext>
            </a:extLst>
          </p:cNvPr>
          <p:cNvSpPr txBox="1"/>
          <p:nvPr/>
        </p:nvSpPr>
        <p:spPr>
          <a:xfrm>
            <a:off x="28934" y="5497789"/>
            <a:ext cx="5865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latin typeface="Arial" panose="020B0604020202020204" pitchFamily="34" charset="0"/>
                <a:cs typeface="Arial" panose="020B0604020202020204" pitchFamily="34" charset="0"/>
              </a:rPr>
              <a:t>Objective: Compute the angle between </a:t>
            </a:r>
            <a:r>
              <a:rPr lang="en-US" b="1" u="sng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u="sng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u="sng" dirty="0">
                <a:latin typeface="Arial" panose="020B0604020202020204" pitchFamily="34" charset="0"/>
                <a:cs typeface="Arial" panose="020B0604020202020204" pitchFamily="34" charset="0"/>
              </a:rPr>
              <a:t>and </a:t>
            </a:r>
            <a:r>
              <a:rPr lang="en-US" b="1" u="sng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en-US" b="1" u="sng" dirty="0">
                <a:latin typeface="Arial" panose="020B0604020202020204" pitchFamily="34" charset="0"/>
                <a:cs typeface="Arial" panose="020B0604020202020204" pitchFamily="34" charset="0"/>
              </a:rPr>
              <a:t>, where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5DA549B-051F-1644-A186-BA2015537F23}"/>
              </a:ext>
            </a:extLst>
          </p:cNvPr>
          <p:cNvSpPr/>
          <p:nvPr/>
        </p:nvSpPr>
        <p:spPr>
          <a:xfrm>
            <a:off x="3533996" y="3687518"/>
            <a:ext cx="3513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42D644E-2E5B-3340-8579-FE9854C1E3F2}"/>
              </a:ext>
            </a:extLst>
          </p:cNvPr>
          <p:cNvSpPr/>
          <p:nvPr/>
        </p:nvSpPr>
        <p:spPr>
          <a:xfrm>
            <a:off x="7297697" y="3568427"/>
            <a:ext cx="3513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2239639-0771-0C42-98D9-15051F97CC03}"/>
              </a:ext>
            </a:extLst>
          </p:cNvPr>
          <p:cNvSpPr/>
          <p:nvPr/>
        </p:nvSpPr>
        <p:spPr>
          <a:xfrm>
            <a:off x="3871729" y="4271775"/>
            <a:ext cx="3978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b="1" baseline="-250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E3EE42A-C4B3-B647-9BBE-332242A62B90}"/>
              </a:ext>
            </a:extLst>
          </p:cNvPr>
          <p:cNvSpPr/>
          <p:nvPr/>
        </p:nvSpPr>
        <p:spPr>
          <a:xfrm>
            <a:off x="6859599" y="4309642"/>
            <a:ext cx="4106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en-US" b="1" baseline="-250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D4F27B5-4B53-CB4E-9F46-BC34127771B4}"/>
              </a:ext>
            </a:extLst>
          </p:cNvPr>
          <p:cNvSpPr/>
          <p:nvPr/>
        </p:nvSpPr>
        <p:spPr>
          <a:xfrm>
            <a:off x="3164971" y="2665132"/>
            <a:ext cx="3978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b="1" baseline="-250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D73AA70-3AD3-104E-AB13-1695DD1D818B}"/>
              </a:ext>
            </a:extLst>
          </p:cNvPr>
          <p:cNvSpPr/>
          <p:nvPr/>
        </p:nvSpPr>
        <p:spPr>
          <a:xfrm>
            <a:off x="6246965" y="2634265"/>
            <a:ext cx="4106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en-US" b="1" baseline="-250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8D05041-05BA-9142-A270-28ADA7552767}"/>
              </a:ext>
            </a:extLst>
          </p:cNvPr>
          <p:cNvSpPr txBox="1"/>
          <p:nvPr/>
        </p:nvSpPr>
        <p:spPr>
          <a:xfrm>
            <a:off x="1240419" y="5930376"/>
            <a:ext cx="1323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en-US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b="1" baseline="-250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–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b="1" baseline="-250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A53040D-6A4F-0844-A84D-E16C33613977}"/>
              </a:ext>
            </a:extLst>
          </p:cNvPr>
          <p:cNvSpPr txBox="1"/>
          <p:nvPr/>
        </p:nvSpPr>
        <p:spPr>
          <a:xfrm>
            <a:off x="1240419" y="6348841"/>
            <a:ext cx="1322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en-US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en-US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en-US" b="1" baseline="-250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–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en-US" b="1" baseline="-250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4" name="Right Arrow 43">
            <a:extLst>
              <a:ext uri="{FF2B5EF4-FFF2-40B4-BE49-F238E27FC236}">
                <a16:creationId xmlns:a16="http://schemas.microsoft.com/office/drawing/2014/main" id="{3315F50F-E6FE-B042-A977-BCE1C8012CF3}"/>
              </a:ext>
            </a:extLst>
          </p:cNvPr>
          <p:cNvSpPr/>
          <p:nvPr/>
        </p:nvSpPr>
        <p:spPr>
          <a:xfrm>
            <a:off x="2916817" y="6202318"/>
            <a:ext cx="2182736" cy="233799"/>
          </a:xfrm>
          <a:prstGeom prst="rightArrow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8982548-901D-3049-808D-0D7ED50E1AD4}"/>
              </a:ext>
            </a:extLst>
          </p:cNvPr>
          <p:cNvSpPr/>
          <p:nvPr/>
        </p:nvSpPr>
        <p:spPr>
          <a:xfrm>
            <a:off x="5487586" y="6134551"/>
            <a:ext cx="514326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PS = mean {||</a:t>
            </a:r>
            <a:r>
              <a:rPr lang="en-US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|| • ||</a:t>
            </a:r>
            <a:r>
              <a:rPr lang="en-US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||}</a:t>
            </a:r>
          </a:p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for every possible BOTH v. EITHER combination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44427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6C598A-C033-094F-AAD3-74840EE8C2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8255"/>
            <a:ext cx="11771453" cy="1325563"/>
          </a:xfrm>
        </p:spPr>
        <p:txBody>
          <a:bodyPr/>
          <a:lstStyle/>
          <a:p>
            <a:r>
              <a:rPr lang="en-US" dirty="0"/>
              <a:t>Measure abstractedness using parallelism score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4BCDB6-755A-2742-A14B-3876048EE2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8470" y="1451610"/>
            <a:ext cx="7150100" cy="488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28358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682405-0B70-C047-A215-F432B3B005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lang="en-US" dirty="0"/>
              <a:t>Logic specific cosine angles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1208489E-6981-DE4E-A175-6D5706C0FA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C02F90B-46DD-AD46-9AD7-8DF3060616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091" y="1154546"/>
            <a:ext cx="10621818" cy="4548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41397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682405-0B70-C047-A215-F432B3B005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lang="en-US" dirty="0"/>
              <a:t>Sensory specific cosine angles</a:t>
            </a: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A4C47ED6-49E6-794E-B4CE-017C3F4EFA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5758" y="1825625"/>
            <a:ext cx="1016048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87415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682405-0B70-C047-A215-F432B3B005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lang="en-US" dirty="0"/>
              <a:t>Motor specific cosine angles</a:t>
            </a: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B21633AC-E819-6144-A52C-E90D85A62D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5758" y="1825625"/>
            <a:ext cx="1016048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83599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B294E23-2547-1347-9935-EDFE9095C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Different set of figures from previous project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DABB5C-BC26-8A46-9790-FC42D3ED96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52482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1638F5-8F7F-7A4F-ADFD-EC2626D2AF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1325563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Constructing ANNs from neural data to perform a compositional task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03130F-E0C9-EE44-8D9D-A34EBE9373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523" y="1885140"/>
            <a:ext cx="10172954" cy="3657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7368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3754B-4CCD-BB49-A242-97976D2C0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Model architecture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AE125F-AEFC-B74B-949E-FF52760E22A2}"/>
              </a:ext>
            </a:extLst>
          </p:cNvPr>
          <p:cNvSpPr txBox="1"/>
          <p:nvPr/>
        </p:nvSpPr>
        <p:spPr>
          <a:xfrm>
            <a:off x="8097231" y="2844006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256 units</a:t>
            </a:r>
          </a:p>
        </p:txBody>
      </p:sp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id="{B2CF035D-58F3-6840-9F90-0D1047BC28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1497" y="917337"/>
            <a:ext cx="3649006" cy="566776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C27011C-324B-5441-82D2-9118A5193448}"/>
              </a:ext>
            </a:extLst>
          </p:cNvPr>
          <p:cNvSpPr txBox="1"/>
          <p:nvPr/>
        </p:nvSpPr>
        <p:spPr>
          <a:xfrm>
            <a:off x="8097231" y="3951147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256 units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A6CD642-E32B-4B4D-A57B-402713220F1C}"/>
              </a:ext>
            </a:extLst>
          </p:cNvPr>
          <p:cNvSpPr txBox="1"/>
          <p:nvPr/>
        </p:nvSpPr>
        <p:spPr>
          <a:xfrm>
            <a:off x="8097231" y="5058288"/>
            <a:ext cx="3482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11 (context) + 16 (sensory) units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D99C8B0-6F4D-0440-9A44-9309561D570D}"/>
              </a:ext>
            </a:extLst>
          </p:cNvPr>
          <p:cNvSpPr txBox="1"/>
          <p:nvPr/>
        </p:nvSpPr>
        <p:spPr>
          <a:xfrm>
            <a:off x="8097231" y="1630887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4 units</a:t>
            </a:r>
          </a:p>
        </p:txBody>
      </p:sp>
    </p:spTree>
    <p:extLst>
      <p:ext uri="{BB962C8B-B14F-4D97-AF65-F5344CB8AC3E}">
        <p14:creationId xmlns:p14="http://schemas.microsoft.com/office/powerpoint/2010/main" val="390092187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44F5CA-21B9-C647-AECE-93ED569932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>
            <a:norm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Using psychological theory and ANNs to inspire models of cognitive computations from data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8BAEA404-A0FE-A048-B636-AE9452664C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099"/>
          <a:stretch/>
        </p:blipFill>
        <p:spPr bwMode="auto">
          <a:xfrm>
            <a:off x="1058169" y="1661075"/>
            <a:ext cx="10075661" cy="4608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025787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AD26AF-5E4E-BB47-8C47-424F9C7C67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Constructing ENNs (empirical NNs) from data to characterize cognitive computations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47886D-69E7-2343-87E6-336A74DEA4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9675" y="1516103"/>
            <a:ext cx="9542907" cy="5025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66833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E55D6F02-1F34-324F-9B0F-4A61717852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503"/>
          <a:stretch/>
        </p:blipFill>
        <p:spPr bwMode="auto">
          <a:xfrm>
            <a:off x="101693" y="1343818"/>
            <a:ext cx="12090307" cy="5284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01D70762-C1D4-F34C-8632-46999F8C3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Task – Concrete Permuted Rule Operations (C-PRO)</a:t>
            </a:r>
          </a:p>
        </p:txBody>
      </p:sp>
    </p:spTree>
    <p:extLst>
      <p:ext uri="{BB962C8B-B14F-4D97-AF65-F5344CB8AC3E}">
        <p14:creationId xmlns:p14="http://schemas.microsoft.com/office/powerpoint/2010/main" val="156810360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E55D6F02-1F34-324F-9B0F-4A61717852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841"/>
          <a:stretch/>
        </p:blipFill>
        <p:spPr bwMode="auto">
          <a:xfrm>
            <a:off x="1967079" y="1866913"/>
            <a:ext cx="8257842" cy="4743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540DC369-4E80-884D-A36E-35171B148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1325563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Identifying representational changes in ANNs to match to brain data</a:t>
            </a:r>
          </a:p>
        </p:txBody>
      </p:sp>
    </p:spTree>
    <p:extLst>
      <p:ext uri="{BB962C8B-B14F-4D97-AF65-F5344CB8AC3E}">
        <p14:creationId xmlns:p14="http://schemas.microsoft.com/office/powerpoint/2010/main" val="177427313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6F131-8E90-D54E-A1DF-D00A0F54BC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Identifying task-relevant brain areas: Sensory regions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430757-7076-F240-8242-F40ACE55F3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287"/>
          <a:stretch/>
        </p:blipFill>
        <p:spPr>
          <a:xfrm>
            <a:off x="1406462" y="1340014"/>
            <a:ext cx="9542907" cy="5521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98304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6F131-8E90-D54E-A1DF-D00A0F54BC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Identifying task-relevant brain areas: Rule-representing and motor regions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15698D-97E5-224A-B15F-629DDB7778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462" y="1937923"/>
            <a:ext cx="11677076" cy="4481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50330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6F131-8E90-D54E-A1DF-D00A0F54BC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Identifying task-relevant brain areas: hidden/conjunctive regions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163D8C-409E-7145-840B-8EB1DC2E2B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9420" y="1517175"/>
            <a:ext cx="8773160" cy="5322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81229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0877142-EDBC-DD47-8C80-413C5E64F3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9420" y="1172210"/>
            <a:ext cx="8773160" cy="557403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C1B0F7AC-2CF5-9946-BA68-3072D5F28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1325563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Simulating neural network computations using fMRI brain data</a:t>
            </a:r>
          </a:p>
        </p:txBody>
      </p:sp>
    </p:spTree>
    <p:extLst>
      <p:ext uri="{BB962C8B-B14F-4D97-AF65-F5344CB8AC3E}">
        <p14:creationId xmlns:p14="http://schemas.microsoft.com/office/powerpoint/2010/main" val="117148629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1B0F7AC-2CF5-9946-BA68-3072D5F28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1120997"/>
          </a:xfrm>
        </p:spPr>
        <p:txBody>
          <a:bodyPr>
            <a:normAutofit fontScale="90000"/>
          </a:bodyPr>
          <a:lstStyle/>
          <a:p>
            <a:r>
              <a:rPr lang="en-US" sz="3800" dirty="0">
                <a:latin typeface="Arial" panose="020B0604020202020204" pitchFamily="34" charset="0"/>
                <a:cs typeface="Arial" panose="020B0604020202020204" pitchFamily="34" charset="0"/>
              </a:rPr>
              <a:t>Systematic alteration of ENN model architecture verifies validity of “full S-R model” results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E25389EE-3CE5-1949-8A3B-95F4CC25F4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896"/>
          <a:stretch/>
        </p:blipFill>
        <p:spPr bwMode="auto">
          <a:xfrm>
            <a:off x="2435860" y="1508761"/>
            <a:ext cx="7320280" cy="5062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833402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1B0F7AC-2CF5-9946-BA68-3072D5F28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1120997"/>
          </a:xfrm>
        </p:spPr>
        <p:txBody>
          <a:bodyPr>
            <a:normAutofit fontScale="90000"/>
          </a:bodyPr>
          <a:lstStyle/>
          <a:p>
            <a:r>
              <a:rPr lang="en-US" sz="3800" dirty="0">
                <a:latin typeface="Arial" panose="020B0604020202020204" pitchFamily="34" charset="0"/>
                <a:cs typeface="Arial" panose="020B0604020202020204" pitchFamily="34" charset="0"/>
              </a:rPr>
              <a:t>Systematic alteration of ENN model architecture verifies validity of “full S-R model” results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D1481068-5274-484A-99B8-806C42A26F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104"/>
          <a:stretch/>
        </p:blipFill>
        <p:spPr bwMode="auto">
          <a:xfrm>
            <a:off x="201308" y="1700485"/>
            <a:ext cx="11789384" cy="3996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10210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C1423-13B9-FF48-9DFA-1B788DF6D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Train model on 4 tasks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DD860DE-A35D-354A-A430-25E430C11EF7}"/>
              </a:ext>
            </a:extLst>
          </p:cNvPr>
          <p:cNvSpPr/>
          <p:nvPr/>
        </p:nvSpPr>
        <p:spPr>
          <a:xfrm>
            <a:off x="0" y="6211669"/>
            <a:ext cx="669335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Accuracy is close to chance levels on unseen ‘novel’ tasks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Practice training stops when network achieves 80% accuracy)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C119BC2-5753-5644-8D7E-7A85938668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1500" y="895350"/>
            <a:ext cx="5969000" cy="506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139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738AA8-BE64-444C-A4B8-B1AEF481D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Analysis 2 - ANN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A5432F-0A54-644C-A106-85F27E4204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 fontScale="77500" lnSpcReduction="20000"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Build a model to perform the CPRO task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Pretrain the model on simplified tasks (e.g. task components) + 4 practiced tasks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Two simplified tasks: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Sensorimotor task: </a:t>
            </a:r>
          </a:p>
          <a:p>
            <a:pPr lvl="2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If 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RED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press 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LEFT MIDDLE</a:t>
            </a:r>
          </a:p>
          <a:p>
            <a:pPr lvl="2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If 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VERTICAL press RIGHT INDEX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Logical-sensory tasks</a:t>
            </a:r>
          </a:p>
          <a:p>
            <a:pPr lvl="2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If 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BOTH RED -&gt; TRUE/FALSE</a:t>
            </a:r>
          </a:p>
          <a:p>
            <a:pPr lvl="2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If 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NEITHER VERTICAL -&gt; TRUE/FALSE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Intuition: pretraining on simple tasks forces network to have compositional structure</a:t>
            </a:r>
          </a:p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8680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C1423-13B9-FF48-9DFA-1B788DF6D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Evidence for compositionality</a:t>
            </a:r>
            <a:b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Accuracy significantly improves on novel tasks</a:t>
            </a:r>
            <a:b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(Practice training stops when network achieves 80% accuracy)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D2B600C-DBB9-3C4B-903E-EC06C7FDE1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00" y="1626734"/>
            <a:ext cx="5969000" cy="5067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A17E128-BB29-9A48-B947-B916D78A2A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3000" y="1626734"/>
            <a:ext cx="5969000" cy="506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037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37124</TotalTime>
  <Words>1860</Words>
  <Application>Microsoft Macintosh PowerPoint</Application>
  <PresentationFormat>Widescreen</PresentationFormat>
  <Paragraphs>337</Paragraphs>
  <Slides>69</Slides>
  <Notes>5</Notes>
  <HiddenSlides>3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4" baseType="lpstr">
      <vt:lpstr>Arial</vt:lpstr>
      <vt:lpstr>Calibri</vt:lpstr>
      <vt:lpstr>Calibri Light</vt:lpstr>
      <vt:lpstr>Wingdings</vt:lpstr>
      <vt:lpstr>Office Theme</vt:lpstr>
      <vt:lpstr>Convergence of compositional task structure in humans and artificial neural networks</vt:lpstr>
      <vt:lpstr>Central question</vt:lpstr>
      <vt:lpstr>Task – Concrete Permuted Rule Operations (C-PRO)</vt:lpstr>
      <vt:lpstr>Evidence for compositionality in human behavior</vt:lpstr>
      <vt:lpstr>Analysis 1 - ANN</vt:lpstr>
      <vt:lpstr>Model architecture</vt:lpstr>
      <vt:lpstr>Train model on 4 tasks</vt:lpstr>
      <vt:lpstr>Analysis 2 - ANN</vt:lpstr>
      <vt:lpstr>Evidence for compositionality Accuracy significantly improves on novel tasks (Practice training stops when network achieves 80% accuracy)</vt:lpstr>
      <vt:lpstr>Analysis 2 - ANN</vt:lpstr>
      <vt:lpstr>Do pretrained, compositional ANNs have more efficient (lower dimensional) representations?</vt:lpstr>
      <vt:lpstr>Do pretrained, compositional ANNs have more efficient (lower dimensional) representations?</vt:lpstr>
      <vt:lpstr>PowerPoint Presentation</vt:lpstr>
      <vt:lpstr>Do pretrained, compositional ANNs have higher dimensional behavioral representations (also have higher decoding accuracies)</vt:lpstr>
      <vt:lpstr>Hypothesis / Prediction from model?</vt:lpstr>
      <vt:lpstr>ANN experiment 2</vt:lpstr>
      <vt:lpstr>PowerPoint Presentation</vt:lpstr>
      <vt:lpstr>PowerPoint Presentation</vt:lpstr>
      <vt:lpstr>PowerPoint Presentation</vt:lpstr>
      <vt:lpstr>PowerPoint Presentation</vt:lpstr>
      <vt:lpstr>Human behavioral data</vt:lpstr>
      <vt:lpstr>ANN equivalent of by-rule analysis – Adam x pretraining</vt:lpstr>
      <vt:lpstr>ANN equivalent of by-rule analysis – SGD x pretraining</vt:lpstr>
      <vt:lpstr>ANN equivalent of by-rule analysis – Adam x no pretraining</vt:lpstr>
      <vt:lpstr>ANN equivalent of by-rule analysis – SGD x no pretraining</vt:lpstr>
      <vt:lpstr>How are the task rule inputs modeled?</vt:lpstr>
      <vt:lpstr>How are simple/primitive tasks modeled? Logical-sensory primitive task</vt:lpstr>
      <vt:lpstr>How are simple/primitive tasks modeled? Sensorimotor primitive task</vt:lpstr>
      <vt:lpstr>Why are ANNs biased towards affirmative (BOTH &amp; EITHER) rules, rather than negative rules?</vt:lpstr>
      <vt:lpstr>Converting affirmative conditionals to negative conditionals in the sensorimotor primitive task</vt:lpstr>
      <vt:lpstr>Comparison of networks using pretrained networks on negative sensorimotor tasks</vt:lpstr>
      <vt:lpstr>Evaluating task performance by specific rules</vt:lpstr>
      <vt:lpstr>Evaluating task performance by specific rules (using Adam)</vt:lpstr>
      <vt:lpstr>What if we pretrained the networks on both affirmative and negative versions of the sensorimotor primitive task?</vt:lpstr>
      <vt:lpstr>Training on both affirmative + negative sensorimotor primitive tasks yields nearly perfect performance after training on just 4/64 tasks</vt:lpstr>
      <vt:lpstr>What about zero-shot learning on the full C-PRO task? </vt:lpstr>
      <vt:lpstr>Highly accurate zero-shot learning when training on both affirmative &amp; negative sensorimotor primitive tasks</vt:lpstr>
      <vt:lpstr>Same results if ‘not both’ and ’neither’ are encoded separately</vt:lpstr>
      <vt:lpstr>Empirical fMRI results</vt:lpstr>
      <vt:lpstr>Approach</vt:lpstr>
      <vt:lpstr>Novelty results</vt:lpstr>
      <vt:lpstr>Regions sensitive to novelty?</vt:lpstr>
      <vt:lpstr>Regions sensitive to negations</vt:lpstr>
      <vt:lpstr>Regions sensitive to negations?</vt:lpstr>
      <vt:lpstr>CCGP results</vt:lpstr>
      <vt:lpstr>Logic rule CCGP – statistical significance assessed using alpha&lt;0.05 on shuffled data</vt:lpstr>
      <vt:lpstr>Logic rule CCGP – statistical significance assessed using alpha&lt;0.05 on shuffled data</vt:lpstr>
      <vt:lpstr>Motor rule CCGP – statistical significance assessed using alpha&lt;0.05 on shuffled data</vt:lpstr>
      <vt:lpstr>Parallelism results</vt:lpstr>
      <vt:lpstr>Logic rule parallelism – statistical significance assessed using alpha&lt;0.05 on shuffled data</vt:lpstr>
      <vt:lpstr>Sensory rule parallelism – statistical significance assessed using alpha&lt;0.05 on shuffled data</vt:lpstr>
      <vt:lpstr>Motor rule parallelism – statistical significance assessed using alpha&lt;0.05 on shuffled data</vt:lpstr>
      <vt:lpstr>Measure abstractedness using parallelism score</vt:lpstr>
      <vt:lpstr>Measure abstractedness using parallelism score</vt:lpstr>
      <vt:lpstr>Logic specific cosine angles</vt:lpstr>
      <vt:lpstr>Sensory specific cosine angles</vt:lpstr>
      <vt:lpstr>Motor specific cosine angles</vt:lpstr>
      <vt:lpstr>Different set of figures from previous project</vt:lpstr>
      <vt:lpstr>Constructing ANNs from neural data to perform a compositional task</vt:lpstr>
      <vt:lpstr>Using psychological theory and ANNs to inspire models of cognitive computations from data</vt:lpstr>
      <vt:lpstr>Constructing ENNs (empirical NNs) from data to characterize cognitive computations</vt:lpstr>
      <vt:lpstr>Task – Concrete Permuted Rule Operations (C-PRO)</vt:lpstr>
      <vt:lpstr>Identifying representational changes in ANNs to match to brain data</vt:lpstr>
      <vt:lpstr>Identifying task-relevant brain areas: Sensory regions</vt:lpstr>
      <vt:lpstr>Identifying task-relevant brain areas: Rule-representing and motor regions</vt:lpstr>
      <vt:lpstr>Identifying task-relevant brain areas: hidden/conjunctive regions</vt:lpstr>
      <vt:lpstr>Simulating neural network computations using fMRI brain data</vt:lpstr>
      <vt:lpstr>Systematic alteration of ENN model architecture verifies validity of “full S-R model” results</vt:lpstr>
      <vt:lpstr>Systematic alteration of ENN model architecture verifies validity of “full S-R model” results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Convergence of compositional task structure in humans and artificial neural networks</dc:title>
  <dc:creator>Takuya Ito</dc:creator>
  <cp:lastModifiedBy>Takuya Ito</cp:lastModifiedBy>
  <cp:revision>56</cp:revision>
  <dcterms:created xsi:type="dcterms:W3CDTF">2020-09-24T22:25:23Z</dcterms:created>
  <dcterms:modified xsi:type="dcterms:W3CDTF">2020-10-29T20:24:13Z</dcterms:modified>
</cp:coreProperties>
</file>